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83" r:id="rId5"/>
    <p:sldId id="284" r:id="rId6"/>
    <p:sldId id="266" r:id="rId7"/>
    <p:sldId id="264" r:id="rId8"/>
    <p:sldId id="281" r:id="rId9"/>
    <p:sldId id="269" r:id="rId10"/>
    <p:sldId id="263" r:id="rId11"/>
    <p:sldId id="267" r:id="rId12"/>
    <p:sldId id="262" r:id="rId13"/>
    <p:sldId id="280" r:id="rId14"/>
    <p:sldId id="268" r:id="rId15"/>
    <p:sldId id="270" r:id="rId16"/>
    <p:sldId id="271" r:id="rId17"/>
    <p:sldId id="273" r:id="rId18"/>
    <p:sldId id="274" r:id="rId19"/>
    <p:sldId id="276" r:id="rId20"/>
    <p:sldId id="277" r:id="rId21"/>
    <p:sldId id="278" r:id="rId22"/>
    <p:sldId id="279" r:id="rId23"/>
    <p:sldId id="259"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72" d="100"/>
          <a:sy n="72" d="100"/>
        </p:scale>
        <p:origin x="276" y="66"/>
      </p:cViewPr>
      <p:guideLst/>
    </p:cSldViewPr>
  </p:slideViewPr>
  <p:notesTextViewPr>
    <p:cViewPr>
      <p:scale>
        <a:sx n="1" d="1"/>
        <a:sy n="1" d="1"/>
      </p:scale>
      <p:origin x="0" y="0"/>
    </p:cViewPr>
  </p:notesTextViewPr>
  <p:sorterViewPr>
    <p:cViewPr>
      <p:scale>
        <a:sx n="100" d="100"/>
        <a:sy n="100" d="100"/>
      </p:scale>
      <p:origin x="0" y="-4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A2D4-45BE-A9C3-5776527C8E4E}"/>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A2D4-45BE-A9C3-5776527C8E4E}"/>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A2D4-45BE-A9C3-5776527C8E4E}"/>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A2D4-45BE-A9C3-5776527C8E4E}"/>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9-A2D4-45BE-A9C3-5776527C8E4E}"/>
              </c:ext>
            </c:extLst>
          </c:dPt>
          <c:val>
            <c:numRef>
              <c:f>'1° Year DDD '!$N$16:$R$16</c:f>
              <c:numCache>
                <c:formatCode>General</c:formatCode>
                <c:ptCount val="5"/>
                <c:pt idx="0">
                  <c:v>37</c:v>
                </c:pt>
                <c:pt idx="1">
                  <c:v>44</c:v>
                </c:pt>
                <c:pt idx="2">
                  <c:v>8</c:v>
                </c:pt>
                <c:pt idx="3">
                  <c:v>12</c:v>
                </c:pt>
                <c:pt idx="4">
                  <c:v>19</c:v>
                </c:pt>
              </c:numCache>
            </c:numRef>
          </c:val>
          <c:extLst>
            <c:ext xmlns:c16="http://schemas.microsoft.com/office/drawing/2014/chart" uri="{C3380CC4-5D6E-409C-BE32-E72D297353CC}">
              <c16:uniqueId val="{0000000A-A2D4-45BE-A9C3-5776527C8E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0.55734</cdr:x>
      <cdr:y>0.32856</cdr:y>
    </cdr:from>
    <cdr:to>
      <cdr:x>0.71079</cdr:x>
      <cdr:y>0.41883</cdr:y>
    </cdr:to>
    <cdr:sp macro="" textlink="">
      <cdr:nvSpPr>
        <cdr:cNvPr id="2" name="CasellaDiTesto 1"/>
        <cdr:cNvSpPr txBox="1"/>
      </cdr:nvSpPr>
      <cdr:spPr>
        <a:xfrm xmlns:a="http://schemas.openxmlformats.org/drawingml/2006/main">
          <a:off x="3689528" y="1273707"/>
          <a:ext cx="1015824" cy="349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Common</a:t>
          </a:r>
        </a:p>
      </cdr:txBody>
    </cdr:sp>
  </cdr:relSizeAnchor>
  <cdr:relSizeAnchor xmlns:cdr="http://schemas.openxmlformats.org/drawingml/2006/chartDrawing">
    <cdr:from>
      <cdr:x>0.43621</cdr:x>
      <cdr:y>0.73215</cdr:y>
    </cdr:from>
    <cdr:to>
      <cdr:x>0.56978</cdr:x>
      <cdr:y>0.84153</cdr:y>
    </cdr:to>
    <cdr:sp macro="" textlink="">
      <cdr:nvSpPr>
        <cdr:cNvPr id="3" name="CasellaDiTesto 2"/>
        <cdr:cNvSpPr txBox="1"/>
      </cdr:nvSpPr>
      <cdr:spPr>
        <a:xfrm xmlns:a="http://schemas.openxmlformats.org/drawingml/2006/main">
          <a:off x="2887642" y="2838309"/>
          <a:ext cx="884260" cy="4240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400" b="1" dirty="0" err="1">
              <a:latin typeface="Tahoma" panose="020B0604030504040204" pitchFamily="34" charset="0"/>
              <a:ea typeface="Tahoma" panose="020B0604030504040204" pitchFamily="34" charset="0"/>
              <a:cs typeface="Tahoma" panose="020B0604030504040204" pitchFamily="34" charset="0"/>
            </a:rPr>
            <a:t>Specific</a:t>
          </a:r>
          <a:endParaRPr lang="it-IT" sz="1400" b="1" dirty="0">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0.2628</cdr:x>
      <cdr:y>0.37776</cdr:y>
    </cdr:from>
    <cdr:to>
      <cdr:x>0.41072</cdr:x>
      <cdr:y>0.47151</cdr:y>
    </cdr:to>
    <cdr:sp macro="" textlink="">
      <cdr:nvSpPr>
        <cdr:cNvPr id="4" name="CasellaDiTesto 3"/>
        <cdr:cNvSpPr txBox="1"/>
      </cdr:nvSpPr>
      <cdr:spPr>
        <a:xfrm xmlns:a="http://schemas.openxmlformats.org/drawingml/2006/main">
          <a:off x="1739702" y="1464434"/>
          <a:ext cx="979212" cy="3634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400" b="1" dirty="0">
              <a:latin typeface="Tahoma" panose="020B0604030504040204" pitchFamily="34" charset="0"/>
              <a:ea typeface="Tahoma" panose="020B0604030504040204" pitchFamily="34" charset="0"/>
              <a:cs typeface="Tahoma" panose="020B0604030504040204" pitchFamily="34" charset="0"/>
            </a:rPr>
            <a:t>Stages</a:t>
          </a:r>
        </a:p>
      </cdr:txBody>
    </cdr:sp>
  </cdr:relSizeAnchor>
  <cdr:relSizeAnchor xmlns:cdr="http://schemas.openxmlformats.org/drawingml/2006/chartDrawing">
    <cdr:from>
      <cdr:x>0.35114</cdr:x>
      <cdr:y>0.16061</cdr:y>
    </cdr:from>
    <cdr:to>
      <cdr:x>0.46989</cdr:x>
      <cdr:y>0.32727</cdr:y>
    </cdr:to>
    <cdr:sp macro="" textlink="">
      <cdr:nvSpPr>
        <cdr:cNvPr id="5" name="CasellaDiTesto 4"/>
        <cdr:cNvSpPr txBox="1"/>
      </cdr:nvSpPr>
      <cdr:spPr>
        <a:xfrm xmlns:a="http://schemas.openxmlformats.org/drawingml/2006/main">
          <a:off x="2324497" y="622625"/>
          <a:ext cx="786111" cy="6460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it-IT" sz="1400" b="1" dirty="0" err="1">
              <a:latin typeface="Tahoma" panose="020B0604030504040204" pitchFamily="34" charset="0"/>
              <a:ea typeface="Tahoma" panose="020B0604030504040204" pitchFamily="34" charset="0"/>
              <a:cs typeface="Tahoma" panose="020B0604030504040204" pitchFamily="34" charset="0"/>
            </a:rPr>
            <a:t>Exp</a:t>
          </a:r>
          <a:r>
            <a:rPr lang="it-IT" sz="1400" b="1" dirty="0">
              <a:latin typeface="Tahoma" panose="020B0604030504040204" pitchFamily="34" charset="0"/>
              <a:ea typeface="Tahoma" panose="020B0604030504040204" pitchFamily="34" charset="0"/>
              <a:cs typeface="Tahoma" panose="020B0604030504040204" pitchFamily="34" charset="0"/>
            </a:rPr>
            <a:t>.</a:t>
          </a:r>
        </a:p>
        <a:p xmlns:a="http://schemas.openxmlformats.org/drawingml/2006/main">
          <a:pPr algn="ctr"/>
          <a:r>
            <a:rPr lang="it-IT" sz="1400" b="1" dirty="0">
              <a:latin typeface="Tahoma" panose="020B0604030504040204" pitchFamily="34" charset="0"/>
              <a:ea typeface="Tahoma" panose="020B0604030504040204" pitchFamily="34" charset="0"/>
              <a:cs typeface="Tahoma" panose="020B0604030504040204" pitchFamily="34" charset="0"/>
            </a:rPr>
            <a:t> </a:t>
          </a:r>
          <a:r>
            <a:rPr lang="it-IT" sz="1400" b="1" dirty="0" err="1">
              <a:latin typeface="Tahoma" panose="020B0604030504040204" pitchFamily="34" charset="0"/>
              <a:ea typeface="Tahoma" panose="020B0604030504040204" pitchFamily="34" charset="0"/>
              <a:cs typeface="Tahoma" panose="020B0604030504040204" pitchFamily="34" charset="0"/>
            </a:rPr>
            <a:t>Thesis</a:t>
          </a:r>
          <a:endParaRPr lang="it-IT" sz="1400" b="1" dirty="0">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0.26899</cdr:x>
      <cdr:y>0.53673</cdr:y>
    </cdr:from>
    <cdr:to>
      <cdr:x>0.38774</cdr:x>
      <cdr:y>0.6328</cdr:y>
    </cdr:to>
    <cdr:sp macro="" textlink="">
      <cdr:nvSpPr>
        <cdr:cNvPr id="7" name="CasellaDiTesto 1"/>
        <cdr:cNvSpPr txBox="1"/>
      </cdr:nvSpPr>
      <cdr:spPr>
        <a:xfrm xmlns:a="http://schemas.openxmlformats.org/drawingml/2006/main">
          <a:off x="1780712" y="2080738"/>
          <a:ext cx="786111" cy="3724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t-IT" sz="1400" b="1" dirty="0">
              <a:latin typeface="Tahoma" panose="020B0604030504040204" pitchFamily="34" charset="0"/>
              <a:ea typeface="Tahoma" panose="020B0604030504040204" pitchFamily="34" charset="0"/>
              <a:cs typeface="Tahoma" panose="020B0604030504040204" pitchFamily="34" charset="0"/>
            </a:rPr>
            <a:t>Free</a:t>
          </a: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descr="Immagine che contiene clipart&#10;&#10;Descrizione generata automaticamente">
            <a:extLst>
              <a:ext uri="{FF2B5EF4-FFF2-40B4-BE49-F238E27FC236}">
                <a16:creationId xmlns:a16="http://schemas.microsoft.com/office/drawing/2014/main" id="{ABB7BD34-EA8D-47DC-9235-9EDAFFC58F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8" y="0"/>
            <a:ext cx="12187066" cy="6858000"/>
          </a:xfrm>
          <a:prstGeom prst="rect">
            <a:avLst/>
          </a:prstGeom>
        </p:spPr>
      </p:pic>
      <p:sp>
        <p:nvSpPr>
          <p:cNvPr id="2" name="Titolo 1">
            <a:extLst>
              <a:ext uri="{FF2B5EF4-FFF2-40B4-BE49-F238E27FC236}">
                <a16:creationId xmlns:a16="http://schemas.microsoft.com/office/drawing/2014/main" id="{BCEE721E-D886-4007-A622-C11C65A2B86C}"/>
              </a:ext>
            </a:extLst>
          </p:cNvPr>
          <p:cNvSpPr>
            <a:spLocks noGrp="1"/>
          </p:cNvSpPr>
          <p:nvPr>
            <p:ph type="ctrTitle"/>
          </p:nvPr>
        </p:nvSpPr>
        <p:spPr>
          <a:xfrm>
            <a:off x="222191" y="1187677"/>
            <a:ext cx="5873809" cy="2387600"/>
          </a:xfrm>
        </p:spPr>
        <p:txBody>
          <a:bodyPr anchor="b">
            <a:noAutofit/>
          </a:bodyPr>
          <a:lstStyle>
            <a:lvl1pPr algn="l">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11FC323D-ADD8-49BA-A2B6-6A2C76FEB860}"/>
              </a:ext>
            </a:extLst>
          </p:cNvPr>
          <p:cNvSpPr>
            <a:spLocks noGrp="1"/>
          </p:cNvSpPr>
          <p:nvPr>
            <p:ph type="subTitle" idx="1"/>
          </p:nvPr>
        </p:nvSpPr>
        <p:spPr>
          <a:xfrm>
            <a:off x="222191" y="3667352"/>
            <a:ext cx="5873809" cy="1655762"/>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681763B4-184A-4405-ADA2-B255997C9E6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67C7A37-A3B8-49B2-AC11-720C4BC9E945}" type="datetimeFigureOut">
              <a:rPr lang="it-IT" smtClean="0"/>
              <a:pPr/>
              <a:t>01/09/2023</a:t>
            </a:fld>
            <a:endParaRPr lang="it-IT" dirty="0"/>
          </a:p>
        </p:txBody>
      </p:sp>
      <p:sp>
        <p:nvSpPr>
          <p:cNvPr id="5" name="Segnaposto piè di pagina 4">
            <a:extLst>
              <a:ext uri="{FF2B5EF4-FFF2-40B4-BE49-F238E27FC236}">
                <a16:creationId xmlns:a16="http://schemas.microsoft.com/office/drawing/2014/main" id="{8E2C6FDF-8832-4C98-9162-40617821B4C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it-IT" dirty="0"/>
          </a:p>
        </p:txBody>
      </p:sp>
      <p:sp>
        <p:nvSpPr>
          <p:cNvPr id="6" name="Segnaposto numero diapositiva 5">
            <a:extLst>
              <a:ext uri="{FF2B5EF4-FFF2-40B4-BE49-F238E27FC236}">
                <a16:creationId xmlns:a16="http://schemas.microsoft.com/office/drawing/2014/main" id="{E124C37C-CF40-4C5C-B0A1-F3FC9F0E6F08}"/>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2527920-4C0B-43AD-866A-88C6CBA03639}" type="slidenum">
              <a:rPr lang="it-IT" smtClean="0"/>
              <a:pPr/>
              <a:t>‹N›</a:t>
            </a:fld>
            <a:endParaRPr lang="it-IT" dirty="0"/>
          </a:p>
        </p:txBody>
      </p:sp>
      <p:pic>
        <p:nvPicPr>
          <p:cNvPr id="12" name="Immagine 11">
            <a:extLst>
              <a:ext uri="{FF2B5EF4-FFF2-40B4-BE49-F238E27FC236}">
                <a16:creationId xmlns:a16="http://schemas.microsoft.com/office/drawing/2014/main" id="{14E42AB6-6146-458F-AC01-A83C3F63C3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14160" y="5120360"/>
            <a:ext cx="2743200" cy="1737640"/>
          </a:xfrm>
          <a:prstGeom prst="rect">
            <a:avLst/>
          </a:prstGeom>
        </p:spPr>
      </p:pic>
      <p:pic>
        <p:nvPicPr>
          <p:cNvPr id="13" name="Immagine 12">
            <a:extLst>
              <a:ext uri="{FF2B5EF4-FFF2-40B4-BE49-F238E27FC236}">
                <a16:creationId xmlns:a16="http://schemas.microsoft.com/office/drawing/2014/main" id="{92FEC23A-638D-4AFF-A4B2-3284009C3C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805" y="-115258"/>
            <a:ext cx="5525645" cy="3162934"/>
          </a:xfrm>
          <a:prstGeom prst="rect">
            <a:avLst/>
          </a:prstGeom>
        </p:spPr>
      </p:pic>
    </p:spTree>
    <p:extLst>
      <p:ext uri="{BB962C8B-B14F-4D97-AF65-F5344CB8AC3E}">
        <p14:creationId xmlns:p14="http://schemas.microsoft.com/office/powerpoint/2010/main" val="254309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Immagine che contiene testo, clipart&#10;&#10;Descrizione generata automaticamente">
            <a:extLst>
              <a:ext uri="{FF2B5EF4-FFF2-40B4-BE49-F238E27FC236}">
                <a16:creationId xmlns:a16="http://schemas.microsoft.com/office/drawing/2014/main" id="{51E42FD3-3742-46EB-8C4D-A18602634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4949507E-162E-49A6-B8C1-92467599E29B}"/>
              </a:ext>
            </a:extLst>
          </p:cNvPr>
          <p:cNvSpPr>
            <a:spLocks noGrp="1"/>
          </p:cNvSpPr>
          <p:nvPr>
            <p:ph type="title"/>
          </p:nvPr>
        </p:nvSpPr>
        <p:spPr>
          <a:xfrm>
            <a:off x="5110383" y="2366963"/>
            <a:ext cx="6237065" cy="2852737"/>
          </a:xfrm>
        </p:spPr>
        <p:txBody>
          <a:bodyPr anchor="b">
            <a:no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DFAC042D-BC05-4E4C-AF58-425D7F72C7F8}"/>
              </a:ext>
            </a:extLst>
          </p:cNvPr>
          <p:cNvSpPr>
            <a:spLocks noGrp="1"/>
          </p:cNvSpPr>
          <p:nvPr>
            <p:ph type="body" idx="1"/>
          </p:nvPr>
        </p:nvSpPr>
        <p:spPr>
          <a:xfrm>
            <a:off x="5116735" y="5554767"/>
            <a:ext cx="6237065" cy="603250"/>
          </a:xfrm>
        </p:spPr>
        <p:txBody>
          <a:bodyPr>
            <a:normAutofit/>
          </a:bodyPr>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Modifica gli stili del testo dello schema</a:t>
            </a:r>
          </a:p>
        </p:txBody>
      </p:sp>
      <p:sp>
        <p:nvSpPr>
          <p:cNvPr id="4" name="Segnaposto data 3">
            <a:extLst>
              <a:ext uri="{FF2B5EF4-FFF2-40B4-BE49-F238E27FC236}">
                <a16:creationId xmlns:a16="http://schemas.microsoft.com/office/drawing/2014/main" id="{7EEF5AEC-772E-4600-9C4B-E23EE1E8EBA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67C7A37-A3B8-49B2-AC11-720C4BC9E945}" type="datetimeFigureOut">
              <a:rPr lang="it-IT" smtClean="0"/>
              <a:pPr/>
              <a:t>01/09/2023</a:t>
            </a:fld>
            <a:endParaRPr lang="it-IT"/>
          </a:p>
        </p:txBody>
      </p:sp>
      <p:sp>
        <p:nvSpPr>
          <p:cNvPr id="5" name="Segnaposto piè di pagina 4">
            <a:extLst>
              <a:ext uri="{FF2B5EF4-FFF2-40B4-BE49-F238E27FC236}">
                <a16:creationId xmlns:a16="http://schemas.microsoft.com/office/drawing/2014/main" id="{6F236877-1BBF-4085-963D-DC8BEC354C97}"/>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it-IT"/>
          </a:p>
        </p:txBody>
      </p:sp>
      <p:sp>
        <p:nvSpPr>
          <p:cNvPr id="6" name="Segnaposto numero diapositiva 5">
            <a:extLst>
              <a:ext uri="{FF2B5EF4-FFF2-40B4-BE49-F238E27FC236}">
                <a16:creationId xmlns:a16="http://schemas.microsoft.com/office/drawing/2014/main" id="{9449E9CC-CDE6-4140-944E-C7836B1C15D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2527920-4C0B-43AD-866A-88C6CBA03639}" type="slidenum">
              <a:rPr lang="it-IT" smtClean="0"/>
              <a:pPr/>
              <a:t>‹N›</a:t>
            </a:fld>
            <a:endParaRPr lang="it-IT"/>
          </a:p>
        </p:txBody>
      </p:sp>
      <p:pic>
        <p:nvPicPr>
          <p:cNvPr id="11" name="Immagine 10">
            <a:extLst>
              <a:ext uri="{FF2B5EF4-FFF2-40B4-BE49-F238E27FC236}">
                <a16:creationId xmlns:a16="http://schemas.microsoft.com/office/drawing/2014/main" id="{EB393E47-6A67-4E77-864F-4E503B980E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5788" y="5120360"/>
            <a:ext cx="2743200" cy="1737640"/>
          </a:xfrm>
          <a:prstGeom prst="rect">
            <a:avLst/>
          </a:prstGeom>
        </p:spPr>
      </p:pic>
      <p:pic>
        <p:nvPicPr>
          <p:cNvPr id="12" name="Immagine 11">
            <a:extLst>
              <a:ext uri="{FF2B5EF4-FFF2-40B4-BE49-F238E27FC236}">
                <a16:creationId xmlns:a16="http://schemas.microsoft.com/office/drawing/2014/main" id="{22764A37-C95D-412B-B259-27B047249B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40797" y="33868"/>
            <a:ext cx="3633876" cy="2080066"/>
          </a:xfrm>
          <a:prstGeom prst="rect">
            <a:avLst/>
          </a:prstGeom>
        </p:spPr>
      </p:pic>
    </p:spTree>
    <p:extLst>
      <p:ext uri="{BB962C8B-B14F-4D97-AF65-F5344CB8AC3E}">
        <p14:creationId xmlns:p14="http://schemas.microsoft.com/office/powerpoint/2010/main" val="160467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67C7A37-A3B8-49B2-AC11-720C4BC9E945}" type="datetimeFigureOut">
              <a:rPr lang="it-IT" smtClean="0"/>
              <a:pPr/>
              <a:t>01/09/2023</a:t>
            </a:fld>
            <a:endParaRPr lang="it-IT"/>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it-IT"/>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2527920-4C0B-43AD-866A-88C6CBA03639}" type="slidenum">
              <a:rPr lang="it-IT" smtClean="0"/>
              <a:pPr/>
              <a:t>‹N›</a:t>
            </a:fld>
            <a:endParaRPr lang="it-IT"/>
          </a:p>
        </p:txBody>
      </p:sp>
      <p:pic>
        <p:nvPicPr>
          <p:cNvPr id="12" name="Immagine 11">
            <a:extLst>
              <a:ext uri="{FF2B5EF4-FFF2-40B4-BE49-F238E27FC236}">
                <a16:creationId xmlns:a16="http://schemas.microsoft.com/office/drawing/2014/main" id="{FD2C1BA0-21D7-460D-8AED-121FC93637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817" y="5120360"/>
            <a:ext cx="2743200" cy="1737640"/>
          </a:xfrm>
          <a:prstGeom prst="rect">
            <a:avLst/>
          </a:prstGeom>
        </p:spPr>
      </p:pic>
      <p:pic>
        <p:nvPicPr>
          <p:cNvPr id="14" name="Immagine 13">
            <a:extLst>
              <a:ext uri="{FF2B5EF4-FFF2-40B4-BE49-F238E27FC236}">
                <a16:creationId xmlns:a16="http://schemas.microsoft.com/office/drawing/2014/main" id="{4C95261B-D485-4FB1-9FD1-2EA6F05795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40797" y="33868"/>
            <a:ext cx="3633876" cy="2080066"/>
          </a:xfrm>
          <a:prstGeom prst="rect">
            <a:avLst/>
          </a:prstGeom>
        </p:spPr>
      </p:pic>
    </p:spTree>
    <p:extLst>
      <p:ext uri="{BB962C8B-B14F-4D97-AF65-F5344CB8AC3E}">
        <p14:creationId xmlns:p14="http://schemas.microsoft.com/office/powerpoint/2010/main" val="388787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CBDD3F3-498E-46F8-9A2C-23E97D7E22AC}"/>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67C7A37-A3B8-49B2-AC11-720C4BC9E945}" type="datetimeFigureOut">
              <a:rPr lang="it-IT" smtClean="0"/>
              <a:pPr/>
              <a:t>01/09/2023</a:t>
            </a:fld>
            <a:endParaRPr lang="it-IT"/>
          </a:p>
        </p:txBody>
      </p:sp>
      <p:sp>
        <p:nvSpPr>
          <p:cNvPr id="3" name="Segnaposto piè di pagina 2">
            <a:extLst>
              <a:ext uri="{FF2B5EF4-FFF2-40B4-BE49-F238E27FC236}">
                <a16:creationId xmlns:a16="http://schemas.microsoft.com/office/drawing/2014/main" id="{A4B18460-2184-4893-B511-A78D803B55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it-IT"/>
          </a:p>
        </p:txBody>
      </p:sp>
      <p:sp>
        <p:nvSpPr>
          <p:cNvPr id="4" name="Segnaposto numero diapositiva 3">
            <a:extLst>
              <a:ext uri="{FF2B5EF4-FFF2-40B4-BE49-F238E27FC236}">
                <a16:creationId xmlns:a16="http://schemas.microsoft.com/office/drawing/2014/main" id="{6394182E-F57D-4FCE-A8AF-3B03CCE6899C}"/>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2527920-4C0B-43AD-866A-88C6CBA03639}" type="slidenum">
              <a:rPr lang="it-IT" smtClean="0"/>
              <a:pPr/>
              <a:t>‹N›</a:t>
            </a:fld>
            <a:endParaRPr lang="it-IT"/>
          </a:p>
        </p:txBody>
      </p:sp>
      <p:sp>
        <p:nvSpPr>
          <p:cNvPr id="5" name="Segnaposto testo 2">
            <a:extLst>
              <a:ext uri="{FF2B5EF4-FFF2-40B4-BE49-F238E27FC236}">
                <a16:creationId xmlns:a16="http://schemas.microsoft.com/office/drawing/2014/main" id="{08EA5E69-80AE-4506-8C30-BBBCBDCEB916}"/>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pic>
        <p:nvPicPr>
          <p:cNvPr id="7" name="Immagine 6">
            <a:extLst>
              <a:ext uri="{FF2B5EF4-FFF2-40B4-BE49-F238E27FC236}">
                <a16:creationId xmlns:a16="http://schemas.microsoft.com/office/drawing/2014/main" id="{A705CBB8-6AF0-493B-A2E4-59083AB247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8" r="20999"/>
          <a:stretch/>
        </p:blipFill>
        <p:spPr>
          <a:xfrm>
            <a:off x="2942167" y="61708"/>
            <a:ext cx="6307667" cy="5054412"/>
          </a:xfrm>
          <a:prstGeom prst="rect">
            <a:avLst/>
          </a:prstGeom>
        </p:spPr>
      </p:pic>
    </p:spTree>
    <p:extLst>
      <p:ext uri="{BB962C8B-B14F-4D97-AF65-F5344CB8AC3E}">
        <p14:creationId xmlns:p14="http://schemas.microsoft.com/office/powerpoint/2010/main" val="4271437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0F2FC7-183A-4DB3-A918-D1A06533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14CAED-F6A8-48F7-9787-972894E0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F7E23-CC75-493D-B184-D03D1E06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C7A37-A3B8-49B2-AC11-720C4BC9E945}" type="datetimeFigureOut">
              <a:rPr lang="it-IT" smtClean="0"/>
              <a:t>01/09/2023</a:t>
            </a:fld>
            <a:endParaRPr lang="it-IT"/>
          </a:p>
        </p:txBody>
      </p:sp>
      <p:sp>
        <p:nvSpPr>
          <p:cNvPr id="5" name="Segnaposto piè di pagina 4">
            <a:extLst>
              <a:ext uri="{FF2B5EF4-FFF2-40B4-BE49-F238E27FC236}">
                <a16:creationId xmlns:a16="http://schemas.microsoft.com/office/drawing/2014/main" id="{8FDA85A8-EEA2-48A1-93E1-232D47B4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E20A6D-DF50-462E-B3F2-37008D2C7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27920-4C0B-43AD-866A-88C6CBA03639}" type="slidenum">
              <a:rPr lang="it-IT" smtClean="0"/>
              <a:t>‹N›</a:t>
            </a:fld>
            <a:endParaRPr lang="it-IT"/>
          </a:p>
        </p:txBody>
      </p:sp>
    </p:spTree>
    <p:extLst>
      <p:ext uri="{BB962C8B-B14F-4D97-AF65-F5344CB8AC3E}">
        <p14:creationId xmlns:p14="http://schemas.microsoft.com/office/powerpoint/2010/main" val="281379680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emanuela.tolosano@unito.it" TargetMode="External"/><Relationship Id="rId2" Type="http://schemas.openxmlformats.org/officeDocument/2006/relationships/hyperlink" Target="http://www.molecularbiotechnology.unito.it/do/home.pl" TargetMode="External"/><Relationship Id="rId1" Type="http://schemas.openxmlformats.org/officeDocument/2006/relationships/slideLayout" Target="../slideLayouts/slideLayout3.xml"/><Relationship Id="rId6" Type="http://schemas.openxmlformats.org/officeDocument/2006/relationships/hyperlink" Target="mailto:segrstu.chirurgia@unito.it" TargetMode="External"/><Relationship Id="rId5" Type="http://schemas.openxmlformats.org/officeDocument/2006/relationships/hyperlink" Target="mailto:segdid.biotecmol@unito.it" TargetMode="External"/><Relationship Id="rId4" Type="http://schemas.openxmlformats.org/officeDocument/2006/relationships/hyperlink" Target="mailto:marina.marchisio@unito.i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molecularbiotechnology.unito.it/do/home.pl/View?doc=Study_Plan.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9B3EC-4080-4651-8A13-ACE9EFFF6B44}"/>
              </a:ext>
            </a:extLst>
          </p:cNvPr>
          <p:cNvSpPr>
            <a:spLocks noGrp="1"/>
          </p:cNvSpPr>
          <p:nvPr>
            <p:ph type="ctrTitle"/>
          </p:nvPr>
        </p:nvSpPr>
        <p:spPr/>
        <p:txBody>
          <a:bodyPr/>
          <a:lstStyle/>
          <a:p>
            <a:r>
              <a:rPr lang="it-IT" dirty="0"/>
              <a:t>Online open Day</a:t>
            </a:r>
          </a:p>
        </p:txBody>
      </p:sp>
      <p:sp>
        <p:nvSpPr>
          <p:cNvPr id="3" name="Sottotitolo 2">
            <a:extLst>
              <a:ext uri="{FF2B5EF4-FFF2-40B4-BE49-F238E27FC236}">
                <a16:creationId xmlns:a16="http://schemas.microsoft.com/office/drawing/2014/main" id="{AE660D74-E303-4F0B-91BD-EBB66F267F87}"/>
              </a:ext>
            </a:extLst>
          </p:cNvPr>
          <p:cNvSpPr>
            <a:spLocks noGrp="1"/>
          </p:cNvSpPr>
          <p:nvPr>
            <p:ph type="subTitle" idx="1"/>
          </p:nvPr>
        </p:nvSpPr>
        <p:spPr/>
        <p:txBody>
          <a:bodyPr/>
          <a:lstStyle/>
          <a:p>
            <a:r>
              <a:rPr lang="it-IT" dirty="0"/>
              <a:t>1 giugno 2023</a:t>
            </a:r>
          </a:p>
        </p:txBody>
      </p:sp>
    </p:spTree>
    <p:extLst>
      <p:ext uri="{BB962C8B-B14F-4D97-AF65-F5344CB8AC3E}">
        <p14:creationId xmlns:p14="http://schemas.microsoft.com/office/powerpoint/2010/main" val="40401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62CF66-BE1F-4D12-9F0A-1643D60EE776}"/>
              </a:ext>
            </a:extLst>
          </p:cNvPr>
          <p:cNvSpPr>
            <a:spLocks noGrp="1"/>
          </p:cNvSpPr>
          <p:nvPr>
            <p:ph idx="1"/>
          </p:nvPr>
        </p:nvSpPr>
        <p:spPr>
          <a:xfrm>
            <a:off x="194734" y="250825"/>
            <a:ext cx="8813799" cy="1603375"/>
          </a:xfrm>
        </p:spPr>
        <p:txBody>
          <a:bodyPr>
            <a:normAutofit lnSpcReduction="10000"/>
          </a:bodyPr>
          <a:lstStyle/>
          <a:p>
            <a:pPr marL="0" indent="0">
              <a:buNone/>
            </a:pPr>
            <a:r>
              <a:rPr lang="en-US" dirty="0"/>
              <a:t>In terms of biomedicine, this master brings together all the available information of biological phenomena allowing to identify phenomena involved in the biomedical field that cannot be hypothesized a priori</a:t>
            </a:r>
            <a:endParaRPr lang="it-IT" dirty="0"/>
          </a:p>
          <a:p>
            <a:endParaRPr lang="it-IT" dirty="0"/>
          </a:p>
        </p:txBody>
      </p:sp>
      <p:pic>
        <p:nvPicPr>
          <p:cNvPr id="4" name="Immagine 2">
            <a:extLst>
              <a:ext uri="{FF2B5EF4-FFF2-40B4-BE49-F238E27FC236}">
                <a16:creationId xmlns:a16="http://schemas.microsoft.com/office/drawing/2014/main" id="{F1A32FC0-8D1C-4BD5-B62E-4003617689B2}"/>
              </a:ext>
            </a:extLst>
          </p:cNvPr>
          <p:cNvPicPr>
            <a:picLocks noChangeAspect="1"/>
          </p:cNvPicPr>
          <p:nvPr/>
        </p:nvPicPr>
        <p:blipFill>
          <a:blip r:embed="rId2">
            <a:extLst>
              <a:ext uri="{28A0092B-C50C-407E-A947-70E740481C1C}">
                <a14:useLocalDpi xmlns:a14="http://schemas.microsoft.com/office/drawing/2010/main" val="0"/>
              </a:ext>
            </a:extLst>
          </a:blip>
          <a:srcRect t="2251"/>
          <a:stretch>
            <a:fillRect/>
          </a:stretch>
        </p:blipFill>
        <p:spPr bwMode="auto">
          <a:xfrm>
            <a:off x="4437800" y="1735687"/>
            <a:ext cx="5806868" cy="48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39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E7A62-DF15-4438-8781-24C42009BD0A}"/>
              </a:ext>
            </a:extLst>
          </p:cNvPr>
          <p:cNvSpPr>
            <a:spLocks noGrp="1"/>
          </p:cNvSpPr>
          <p:nvPr>
            <p:ph type="title"/>
          </p:nvPr>
        </p:nvSpPr>
        <p:spPr/>
        <p:txBody>
          <a:bodyPr/>
          <a:lstStyle/>
          <a:p>
            <a:pPr algn="ctr"/>
            <a:r>
              <a:rPr lang="en-US" b="1" dirty="0"/>
              <a:t>ECTS distribution</a:t>
            </a:r>
            <a:endParaRPr lang="it-IT" b="1" dirty="0"/>
          </a:p>
        </p:txBody>
      </p:sp>
      <p:graphicFrame>
        <p:nvGraphicFramePr>
          <p:cNvPr id="4" name="Segnaposto contenuto 3">
            <a:extLst>
              <a:ext uri="{FF2B5EF4-FFF2-40B4-BE49-F238E27FC236}">
                <a16:creationId xmlns:a16="http://schemas.microsoft.com/office/drawing/2014/main" id="{EF9B4D97-347A-4104-B976-6C9321CD28B2}"/>
              </a:ext>
            </a:extLst>
          </p:cNvPr>
          <p:cNvGraphicFramePr>
            <a:graphicFrameLocks noGrp="1"/>
          </p:cNvGraphicFramePr>
          <p:nvPr>
            <p:ph idx="1"/>
            <p:extLst>
              <p:ext uri="{D42A27DB-BD31-4B8C-83A1-F6EECF244321}">
                <p14:modId xmlns:p14="http://schemas.microsoft.com/office/powerpoint/2010/main" val="2632236092"/>
              </p:ext>
            </p:extLst>
          </p:nvPr>
        </p:nvGraphicFramePr>
        <p:xfrm>
          <a:off x="6096000" y="2141537"/>
          <a:ext cx="567266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a:extLst>
              <a:ext uri="{FF2B5EF4-FFF2-40B4-BE49-F238E27FC236}">
                <a16:creationId xmlns:a16="http://schemas.microsoft.com/office/drawing/2014/main" id="{DCB72B0E-E3DA-4C11-A3F1-C322CBB24144}"/>
              </a:ext>
            </a:extLst>
          </p:cNvPr>
          <p:cNvSpPr/>
          <p:nvPr/>
        </p:nvSpPr>
        <p:spPr>
          <a:xfrm>
            <a:off x="423333" y="1453621"/>
            <a:ext cx="6363646" cy="3070328"/>
          </a:xfrm>
          <a:prstGeom prst="rect">
            <a:avLst/>
          </a:prstGeom>
        </p:spPr>
        <p:txBody>
          <a:bodyPr wrap="square">
            <a:spAutoFit/>
          </a:bodyPr>
          <a:lstStyle/>
          <a:p>
            <a:pPr>
              <a:lnSpc>
                <a:spcPct val="150000"/>
              </a:lnSpc>
            </a:pPr>
            <a:r>
              <a:rPr lang="en-US" sz="2200" dirty="0">
                <a:latin typeface="Tahoma" panose="020B0604030504040204" pitchFamily="34" charset="0"/>
                <a:ea typeface="Tahoma" panose="020B0604030504040204" pitchFamily="34" charset="0"/>
                <a:cs typeface="Tahoma" panose="020B0604030504040204" pitchFamily="34" charset="0"/>
              </a:rPr>
              <a:t>The study plan (120 credits) includes some courses common to both programs in the first year, some optional courses to be chosen by the students (8 credits) and stages in laboratory (12 credits) and 19 (5 + 14) credits for experimental thesis</a:t>
            </a:r>
            <a:endParaRPr lang="it-IT"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792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62CF66-BE1F-4D12-9F0A-1643D60EE776}"/>
              </a:ext>
            </a:extLst>
          </p:cNvPr>
          <p:cNvSpPr>
            <a:spLocks noGrp="1"/>
          </p:cNvSpPr>
          <p:nvPr>
            <p:ph idx="1"/>
          </p:nvPr>
        </p:nvSpPr>
        <p:spPr>
          <a:xfrm>
            <a:off x="838200" y="2147358"/>
            <a:ext cx="10515600" cy="4351338"/>
          </a:xfrm>
        </p:spPr>
        <p:txBody>
          <a:bodyPr/>
          <a:lstStyle/>
          <a:p>
            <a:pPr marL="0" indent="0">
              <a:buNone/>
            </a:pPr>
            <a:r>
              <a:rPr lang="en-US" dirty="0"/>
              <a:t>The main focus of this program is on practical experience, which the students gain during several internships. Students spend most of their formative curriculum attending the experimental work in a research laboratory that may lead to scientific publications. Lectures and seminars offered by the University of Torino are part of the formative track.</a:t>
            </a:r>
            <a:endParaRPr lang="it-IT" dirty="0"/>
          </a:p>
          <a:p>
            <a:endParaRPr lang="it-IT" dirty="0"/>
          </a:p>
        </p:txBody>
      </p:sp>
    </p:spTree>
    <p:extLst>
      <p:ext uri="{BB962C8B-B14F-4D97-AF65-F5344CB8AC3E}">
        <p14:creationId xmlns:p14="http://schemas.microsoft.com/office/powerpoint/2010/main" val="223108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62CF66-BE1F-4D12-9F0A-1643D60EE776}"/>
              </a:ext>
            </a:extLst>
          </p:cNvPr>
          <p:cNvSpPr>
            <a:spLocks noGrp="1"/>
          </p:cNvSpPr>
          <p:nvPr>
            <p:ph idx="1"/>
          </p:nvPr>
        </p:nvSpPr>
        <p:spPr>
          <a:xfrm>
            <a:off x="838200" y="2147358"/>
            <a:ext cx="10515600" cy="4351338"/>
          </a:xfrm>
        </p:spPr>
        <p:txBody>
          <a:bodyPr/>
          <a:lstStyle/>
          <a:p>
            <a:pPr marL="0" indent="0">
              <a:buNone/>
            </a:pPr>
            <a:r>
              <a:rPr lang="en-US" dirty="0"/>
              <a:t>The main focus of this program is on practical experience, which the students gain during several internships. Students spend most of their formative curriculum attending the experimental work in a research laboratory that may lead to scientific publications. Lectures and seminars offered by the University of Torino are part of the formative track.</a:t>
            </a:r>
            <a:endParaRPr lang="it-IT" dirty="0"/>
          </a:p>
          <a:p>
            <a:endParaRPr lang="it-IT" dirty="0"/>
          </a:p>
        </p:txBody>
      </p:sp>
    </p:spTree>
    <p:extLst>
      <p:ext uri="{BB962C8B-B14F-4D97-AF65-F5344CB8AC3E}">
        <p14:creationId xmlns:p14="http://schemas.microsoft.com/office/powerpoint/2010/main" val="150897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62CF66-BE1F-4D12-9F0A-1643D60EE776}"/>
              </a:ext>
            </a:extLst>
          </p:cNvPr>
          <p:cNvSpPr>
            <a:spLocks noGrp="1"/>
          </p:cNvSpPr>
          <p:nvPr>
            <p:ph idx="1"/>
          </p:nvPr>
        </p:nvSpPr>
        <p:spPr>
          <a:xfrm>
            <a:off x="838200" y="1842559"/>
            <a:ext cx="10515600" cy="2898775"/>
          </a:xfrm>
        </p:spPr>
        <p:txBody>
          <a:bodyPr/>
          <a:lstStyle/>
          <a:p>
            <a:pPr marL="0" indent="0">
              <a:buNone/>
            </a:pPr>
            <a:r>
              <a:rPr lang="en-US" dirty="0"/>
              <a:t>The program aims to produce researchers whose profound knowledge of the most advanced biotechnological applications enables them to independently address the most important basic and applied biomedical issues. As such, the graduates have all the theoretical knowledge and practical skills to access at international doctoral programs or to be considered for positions in pharma- and biotech- companies.</a:t>
            </a:r>
            <a:endParaRPr lang="it-IT" dirty="0"/>
          </a:p>
          <a:p>
            <a:endParaRPr lang="it-IT" dirty="0"/>
          </a:p>
        </p:txBody>
      </p:sp>
    </p:spTree>
    <p:extLst>
      <p:ext uri="{BB962C8B-B14F-4D97-AF65-F5344CB8AC3E}">
        <p14:creationId xmlns:p14="http://schemas.microsoft.com/office/powerpoint/2010/main" val="367840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267FB0FA-8596-49CE-BCA4-7FCC6D27C933}"/>
              </a:ext>
            </a:extLst>
          </p:cNvPr>
          <p:cNvGrpSpPr/>
          <p:nvPr/>
        </p:nvGrpSpPr>
        <p:grpSpPr>
          <a:xfrm>
            <a:off x="1735180" y="429945"/>
            <a:ext cx="3058666" cy="1608840"/>
            <a:chOff x="620132" y="2808514"/>
            <a:chExt cx="3058666" cy="1608840"/>
          </a:xfrm>
        </p:grpSpPr>
        <p:sp>
          <p:nvSpPr>
            <p:cNvPr id="5" name="CasellaDiTesto 4">
              <a:extLst>
                <a:ext uri="{FF2B5EF4-FFF2-40B4-BE49-F238E27FC236}">
                  <a16:creationId xmlns:a16="http://schemas.microsoft.com/office/drawing/2014/main" id="{5651173A-5003-47BB-BA41-27A5F44C3A39}"/>
                </a:ext>
              </a:extLst>
            </p:cNvPr>
            <p:cNvSpPr txBox="1"/>
            <p:nvPr/>
          </p:nvSpPr>
          <p:spPr>
            <a:xfrm>
              <a:off x="796835" y="2808514"/>
              <a:ext cx="1233718" cy="400110"/>
            </a:xfrm>
            <a:prstGeom prst="rect">
              <a:avLst/>
            </a:prstGeom>
            <a:noFill/>
          </p:spPr>
          <p:txBody>
            <a:bodyPr wrap="square" rtlCol="0">
              <a:spAutoFit/>
            </a:bodyPr>
            <a:lstStyle/>
            <a:p>
              <a:r>
                <a:rPr lang="it-IT" sz="2000" dirty="0" err="1">
                  <a:latin typeface="Tahoma" panose="020B0604030504040204" pitchFamily="34" charset="0"/>
                  <a:ea typeface="Tahoma" panose="020B0604030504040204" pitchFamily="34" charset="0"/>
                  <a:cs typeface="Tahoma" panose="020B0604030504040204" pitchFamily="34" charset="0"/>
                </a:rPr>
                <a:t>Thinking</a:t>
              </a:r>
              <a:r>
                <a:rPr lang="it-IT" sz="2000"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pic>
          <p:nvPicPr>
            <p:cNvPr id="6" name="Immagine 5">
              <a:extLst>
                <a:ext uri="{FF2B5EF4-FFF2-40B4-BE49-F238E27FC236}">
                  <a16:creationId xmlns:a16="http://schemas.microsoft.com/office/drawing/2014/main" id="{BB9DAA6B-8E39-4630-91A6-F32900C96467}"/>
                </a:ext>
              </a:extLst>
            </p:cNvPr>
            <p:cNvPicPr>
              <a:picLocks noChangeAspect="1"/>
            </p:cNvPicPr>
            <p:nvPr/>
          </p:nvPicPr>
          <p:blipFill>
            <a:blip r:embed="rId2"/>
            <a:stretch>
              <a:fillRect/>
            </a:stretch>
          </p:blipFill>
          <p:spPr>
            <a:xfrm>
              <a:off x="620132" y="3274575"/>
              <a:ext cx="1525669" cy="1142779"/>
            </a:xfrm>
            <a:prstGeom prst="rect">
              <a:avLst/>
            </a:prstGeom>
          </p:spPr>
        </p:pic>
        <p:pic>
          <p:nvPicPr>
            <p:cNvPr id="7" name="Immagine 6">
              <a:extLst>
                <a:ext uri="{FF2B5EF4-FFF2-40B4-BE49-F238E27FC236}">
                  <a16:creationId xmlns:a16="http://schemas.microsoft.com/office/drawing/2014/main" id="{8BF81AD7-D7E0-483B-A90A-A2A10221A5FA}"/>
                </a:ext>
              </a:extLst>
            </p:cNvPr>
            <p:cNvPicPr>
              <a:picLocks noChangeAspect="1"/>
            </p:cNvPicPr>
            <p:nvPr/>
          </p:nvPicPr>
          <p:blipFill>
            <a:blip r:embed="rId3"/>
            <a:stretch>
              <a:fillRect/>
            </a:stretch>
          </p:blipFill>
          <p:spPr>
            <a:xfrm>
              <a:off x="2188949" y="2892115"/>
              <a:ext cx="1489849" cy="1115949"/>
            </a:xfrm>
            <a:prstGeom prst="rect">
              <a:avLst/>
            </a:prstGeom>
          </p:spPr>
        </p:pic>
      </p:grpSp>
      <p:grpSp>
        <p:nvGrpSpPr>
          <p:cNvPr id="8" name="Gruppo 7">
            <a:extLst>
              <a:ext uri="{FF2B5EF4-FFF2-40B4-BE49-F238E27FC236}">
                <a16:creationId xmlns:a16="http://schemas.microsoft.com/office/drawing/2014/main" id="{8F6A2313-A419-4FD3-BFB1-F4A2D090E81C}"/>
              </a:ext>
            </a:extLst>
          </p:cNvPr>
          <p:cNvGrpSpPr/>
          <p:nvPr/>
        </p:nvGrpSpPr>
        <p:grpSpPr>
          <a:xfrm>
            <a:off x="5816520" y="375240"/>
            <a:ext cx="3068013" cy="2117369"/>
            <a:chOff x="585353" y="197249"/>
            <a:chExt cx="3068013" cy="2117369"/>
          </a:xfrm>
        </p:grpSpPr>
        <p:sp>
          <p:nvSpPr>
            <p:cNvPr id="9" name="CasellaDiTesto 8">
              <a:extLst>
                <a:ext uri="{FF2B5EF4-FFF2-40B4-BE49-F238E27FC236}">
                  <a16:creationId xmlns:a16="http://schemas.microsoft.com/office/drawing/2014/main" id="{72423A3F-481E-4F5B-AE8B-2CE7060F27CF}"/>
                </a:ext>
              </a:extLst>
            </p:cNvPr>
            <p:cNvSpPr txBox="1"/>
            <p:nvPr/>
          </p:nvSpPr>
          <p:spPr>
            <a:xfrm>
              <a:off x="1149530" y="1606732"/>
              <a:ext cx="2129247" cy="707886"/>
            </a:xfrm>
            <a:prstGeom prst="rect">
              <a:avLst/>
            </a:prstGeom>
            <a:noFill/>
          </p:spPr>
          <p:txBody>
            <a:bodyPr wrap="square" rtlCol="0">
              <a:spAutoFit/>
            </a:bodyPr>
            <a:lstStyle/>
            <a:p>
              <a:pPr algn="ctr"/>
              <a:r>
                <a:rPr lang="it-IT" sz="2000" dirty="0">
                  <a:latin typeface="Tahoma" panose="020B0604030504040204" pitchFamily="34" charset="0"/>
                  <a:ea typeface="Tahoma" panose="020B0604030504040204" pitchFamily="34" charset="0"/>
                  <a:cs typeface="Tahoma" panose="020B0604030504040204" pitchFamily="34" charset="0"/>
                </a:rPr>
                <a:t>Set and </a:t>
              </a:r>
              <a:r>
                <a:rPr lang="it-IT" sz="2000" dirty="0" err="1">
                  <a:latin typeface="Tahoma" panose="020B0604030504040204" pitchFamily="34" charset="0"/>
                  <a:ea typeface="Tahoma" panose="020B0604030504040204" pitchFamily="34" charset="0"/>
                  <a:cs typeface="Tahoma" panose="020B0604030504040204" pitchFamily="34" charset="0"/>
                </a:rPr>
                <a:t>perform</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an</a:t>
              </a:r>
              <a:r>
                <a:rPr lang="it-IT" sz="2000" dirty="0">
                  <a:solidFill>
                    <a:srgbClr val="833430"/>
                  </a:solidFill>
                  <a:latin typeface="Tahoma" panose="020B0604030504040204" pitchFamily="34" charset="0"/>
                  <a:ea typeface="Tahoma" panose="020B0604030504040204" pitchFamily="34" charset="0"/>
                  <a:cs typeface="Tahoma" panose="020B0604030504040204" pitchFamily="34" charset="0"/>
                </a:rPr>
                <a:t> </a:t>
              </a:r>
              <a:r>
                <a:rPr lang="it-IT" sz="2000" dirty="0" err="1">
                  <a:latin typeface="Tahoma" panose="020B0604030504040204" pitchFamily="34" charset="0"/>
                  <a:ea typeface="Tahoma" panose="020B0604030504040204" pitchFamily="34" charset="0"/>
                  <a:cs typeface="Tahoma" panose="020B0604030504040204" pitchFamily="34" charset="0"/>
                </a:rPr>
                <a:t>experiment</a:t>
              </a:r>
              <a:endParaRPr lang="it-IT" sz="2000" dirty="0">
                <a:latin typeface="Tahoma" panose="020B0604030504040204" pitchFamily="34" charset="0"/>
                <a:ea typeface="Tahoma" panose="020B0604030504040204" pitchFamily="34" charset="0"/>
                <a:cs typeface="Tahoma" panose="020B0604030504040204" pitchFamily="34" charset="0"/>
              </a:endParaRPr>
            </a:p>
          </p:txBody>
        </p:sp>
        <p:pic>
          <p:nvPicPr>
            <p:cNvPr id="10" name="Immagine 9">
              <a:extLst>
                <a:ext uri="{FF2B5EF4-FFF2-40B4-BE49-F238E27FC236}">
                  <a16:creationId xmlns:a16="http://schemas.microsoft.com/office/drawing/2014/main" id="{BBAC3F78-B00A-48D9-99B1-04107BCC648F}"/>
                </a:ext>
              </a:extLst>
            </p:cNvPr>
            <p:cNvPicPr>
              <a:picLocks noChangeAspect="1"/>
            </p:cNvPicPr>
            <p:nvPr/>
          </p:nvPicPr>
          <p:blipFill>
            <a:blip r:embed="rId4"/>
            <a:stretch>
              <a:fillRect/>
            </a:stretch>
          </p:blipFill>
          <p:spPr>
            <a:xfrm>
              <a:off x="2487389" y="392620"/>
              <a:ext cx="1165977" cy="1105407"/>
            </a:xfrm>
            <a:prstGeom prst="rect">
              <a:avLst/>
            </a:prstGeom>
          </p:spPr>
        </p:pic>
        <p:pic>
          <p:nvPicPr>
            <p:cNvPr id="11" name="Immagine 10">
              <a:extLst>
                <a:ext uri="{FF2B5EF4-FFF2-40B4-BE49-F238E27FC236}">
                  <a16:creationId xmlns:a16="http://schemas.microsoft.com/office/drawing/2014/main" id="{77C9A4C5-81B2-429D-8A85-5A42F845A0C1}"/>
                </a:ext>
              </a:extLst>
            </p:cNvPr>
            <p:cNvPicPr>
              <a:picLocks noChangeAspect="1"/>
            </p:cNvPicPr>
            <p:nvPr/>
          </p:nvPicPr>
          <p:blipFill>
            <a:blip r:embed="rId5"/>
            <a:stretch>
              <a:fillRect/>
            </a:stretch>
          </p:blipFill>
          <p:spPr>
            <a:xfrm>
              <a:off x="585353" y="197249"/>
              <a:ext cx="1787000" cy="1174130"/>
            </a:xfrm>
            <a:prstGeom prst="rect">
              <a:avLst/>
            </a:prstGeom>
          </p:spPr>
        </p:pic>
      </p:grpSp>
      <p:grpSp>
        <p:nvGrpSpPr>
          <p:cNvPr id="12" name="Gruppo 11">
            <a:extLst>
              <a:ext uri="{FF2B5EF4-FFF2-40B4-BE49-F238E27FC236}">
                <a16:creationId xmlns:a16="http://schemas.microsoft.com/office/drawing/2014/main" id="{F861F224-7C11-4B98-BE87-18EBB4AA067C}"/>
              </a:ext>
            </a:extLst>
          </p:cNvPr>
          <p:cNvGrpSpPr/>
          <p:nvPr/>
        </p:nvGrpSpPr>
        <p:grpSpPr>
          <a:xfrm>
            <a:off x="4430333" y="3599102"/>
            <a:ext cx="1950364" cy="3040686"/>
            <a:chOff x="1934149" y="3505244"/>
            <a:chExt cx="1950364" cy="3040686"/>
          </a:xfrm>
        </p:grpSpPr>
        <p:sp>
          <p:nvSpPr>
            <p:cNvPr id="13" name="CasellaDiTesto 12">
              <a:extLst>
                <a:ext uri="{FF2B5EF4-FFF2-40B4-BE49-F238E27FC236}">
                  <a16:creationId xmlns:a16="http://schemas.microsoft.com/office/drawing/2014/main" id="{DF229ED0-E197-46F9-BA66-742A5DBBBE62}"/>
                </a:ext>
              </a:extLst>
            </p:cNvPr>
            <p:cNvSpPr txBox="1"/>
            <p:nvPr/>
          </p:nvSpPr>
          <p:spPr>
            <a:xfrm>
              <a:off x="2078641" y="6145820"/>
              <a:ext cx="1733525" cy="400110"/>
            </a:xfrm>
            <a:prstGeom prst="rect">
              <a:avLst/>
            </a:prstGeom>
            <a:noFill/>
          </p:spPr>
          <p:txBody>
            <a:bodyPr wrap="square" rtlCol="0">
              <a:spAutoFit/>
            </a:bodyPr>
            <a:lstStyle/>
            <a:p>
              <a:r>
                <a:rPr lang="it-IT" sz="2000" dirty="0" err="1">
                  <a:latin typeface="Tahoma" panose="020B0604030504040204" pitchFamily="34" charset="0"/>
                  <a:ea typeface="Tahoma" panose="020B0604030504040204" pitchFamily="34" charset="0"/>
                  <a:cs typeface="Tahoma" panose="020B0604030504040204" pitchFamily="34" charset="0"/>
                </a:rPr>
                <a:t>Discuss</a:t>
              </a:r>
              <a:r>
                <a:rPr lang="it-IT" sz="2000" dirty="0">
                  <a:solidFill>
                    <a:srgbClr val="833430"/>
                  </a:solidFill>
                  <a:latin typeface="Tahoma" panose="020B0604030504040204" pitchFamily="34" charset="0"/>
                  <a:ea typeface="Tahoma" panose="020B0604030504040204" pitchFamily="34" charset="0"/>
                  <a:cs typeface="Tahoma" panose="020B0604030504040204" pitchFamily="34" charset="0"/>
                </a:rPr>
                <a:t> </a:t>
              </a:r>
              <a:r>
                <a:rPr lang="it-IT" sz="2000" dirty="0">
                  <a:latin typeface="Tahoma" panose="020B0604030504040204" pitchFamily="34" charset="0"/>
                  <a:ea typeface="Tahoma" panose="020B0604030504040204" pitchFamily="34" charset="0"/>
                  <a:cs typeface="Tahoma" panose="020B0604030504040204" pitchFamily="34" charset="0"/>
                </a:rPr>
                <a:t>data</a:t>
              </a:r>
              <a:r>
                <a:rPr lang="it-IT" sz="2000" dirty="0">
                  <a:solidFill>
                    <a:srgbClr val="833430"/>
                  </a:solidFill>
                  <a:latin typeface="Tahoma" panose="020B0604030504040204" pitchFamily="34" charset="0"/>
                  <a:ea typeface="Tahoma" panose="020B0604030504040204" pitchFamily="34" charset="0"/>
                  <a:cs typeface="Tahoma" panose="020B0604030504040204" pitchFamily="34" charset="0"/>
                </a:rPr>
                <a:t> </a:t>
              </a:r>
            </a:p>
          </p:txBody>
        </p:sp>
        <p:pic>
          <p:nvPicPr>
            <p:cNvPr id="14" name="Immagine 13">
              <a:extLst>
                <a:ext uri="{FF2B5EF4-FFF2-40B4-BE49-F238E27FC236}">
                  <a16:creationId xmlns:a16="http://schemas.microsoft.com/office/drawing/2014/main" id="{7C9609A0-7F5D-47D7-BB51-CF633DDF7CF3}"/>
                </a:ext>
              </a:extLst>
            </p:cNvPr>
            <p:cNvPicPr>
              <a:picLocks noChangeAspect="1"/>
            </p:cNvPicPr>
            <p:nvPr/>
          </p:nvPicPr>
          <p:blipFill>
            <a:blip r:embed="rId6"/>
            <a:stretch>
              <a:fillRect/>
            </a:stretch>
          </p:blipFill>
          <p:spPr>
            <a:xfrm>
              <a:off x="1959429" y="3505244"/>
              <a:ext cx="1844094" cy="1406391"/>
            </a:xfrm>
            <a:prstGeom prst="rect">
              <a:avLst/>
            </a:prstGeom>
          </p:spPr>
        </p:pic>
        <p:pic>
          <p:nvPicPr>
            <p:cNvPr id="15" name="Immagine 14">
              <a:extLst>
                <a:ext uri="{FF2B5EF4-FFF2-40B4-BE49-F238E27FC236}">
                  <a16:creationId xmlns:a16="http://schemas.microsoft.com/office/drawing/2014/main" id="{12935405-5DA5-4F40-99D0-82C16E7ADAAF}"/>
                </a:ext>
              </a:extLst>
            </p:cNvPr>
            <p:cNvPicPr>
              <a:picLocks noChangeAspect="1"/>
            </p:cNvPicPr>
            <p:nvPr/>
          </p:nvPicPr>
          <p:blipFill>
            <a:blip r:embed="rId7"/>
            <a:stretch>
              <a:fillRect/>
            </a:stretch>
          </p:blipFill>
          <p:spPr>
            <a:xfrm>
              <a:off x="1934149" y="5010151"/>
              <a:ext cx="1950364" cy="1092204"/>
            </a:xfrm>
            <a:prstGeom prst="rect">
              <a:avLst/>
            </a:prstGeom>
          </p:spPr>
        </p:pic>
      </p:grpSp>
      <p:grpSp>
        <p:nvGrpSpPr>
          <p:cNvPr id="16" name="Gruppo 15">
            <a:extLst>
              <a:ext uri="{FF2B5EF4-FFF2-40B4-BE49-F238E27FC236}">
                <a16:creationId xmlns:a16="http://schemas.microsoft.com/office/drawing/2014/main" id="{1AECF0B8-781A-4846-B3B1-27D801B95F28}"/>
              </a:ext>
            </a:extLst>
          </p:cNvPr>
          <p:cNvGrpSpPr/>
          <p:nvPr/>
        </p:nvGrpSpPr>
        <p:grpSpPr>
          <a:xfrm>
            <a:off x="7718556" y="2932594"/>
            <a:ext cx="1915817" cy="3307084"/>
            <a:chOff x="6614904" y="2949085"/>
            <a:chExt cx="1915817" cy="3307084"/>
          </a:xfrm>
        </p:grpSpPr>
        <p:sp>
          <p:nvSpPr>
            <p:cNvPr id="17" name="CasellaDiTesto 16">
              <a:extLst>
                <a:ext uri="{FF2B5EF4-FFF2-40B4-BE49-F238E27FC236}">
                  <a16:creationId xmlns:a16="http://schemas.microsoft.com/office/drawing/2014/main" id="{1B23F934-D73D-4ED8-BD95-17D5B8D7EB81}"/>
                </a:ext>
              </a:extLst>
            </p:cNvPr>
            <p:cNvSpPr txBox="1"/>
            <p:nvPr/>
          </p:nvSpPr>
          <p:spPr>
            <a:xfrm>
              <a:off x="6818810" y="5856059"/>
              <a:ext cx="1646462" cy="400110"/>
            </a:xfrm>
            <a:prstGeom prst="rect">
              <a:avLst/>
            </a:prstGeom>
            <a:noFill/>
          </p:spPr>
          <p:txBody>
            <a:bodyPr wrap="square" rtlCol="0">
              <a:spAutoFit/>
            </a:bodyPr>
            <a:lstStyle/>
            <a:p>
              <a:r>
                <a:rPr lang="it-IT" sz="2000" dirty="0" err="1">
                  <a:latin typeface="Tahoma" panose="020B0604030504040204" pitchFamily="34" charset="0"/>
                  <a:ea typeface="Tahoma" panose="020B0604030504040204" pitchFamily="34" charset="0"/>
                  <a:cs typeface="Tahoma" panose="020B0604030504040204" pitchFamily="34" charset="0"/>
                </a:rPr>
                <a:t>Present</a:t>
              </a:r>
              <a:r>
                <a:rPr lang="it-IT" sz="2000" dirty="0">
                  <a:solidFill>
                    <a:srgbClr val="A94A41"/>
                  </a:solidFill>
                  <a:latin typeface="Tahoma" panose="020B0604030504040204" pitchFamily="34" charset="0"/>
                  <a:ea typeface="Tahoma" panose="020B0604030504040204" pitchFamily="34" charset="0"/>
                  <a:cs typeface="Tahoma" panose="020B0604030504040204" pitchFamily="34" charset="0"/>
                </a:rPr>
                <a:t> </a:t>
              </a:r>
              <a:r>
                <a:rPr lang="it-IT" sz="2000" dirty="0">
                  <a:latin typeface="Tahoma" panose="020B0604030504040204" pitchFamily="34" charset="0"/>
                  <a:ea typeface="Tahoma" panose="020B0604030504040204" pitchFamily="34" charset="0"/>
                  <a:cs typeface="Tahoma" panose="020B0604030504040204" pitchFamily="34" charset="0"/>
                </a:rPr>
                <a:t>data</a:t>
              </a:r>
            </a:p>
          </p:txBody>
        </p:sp>
        <p:pic>
          <p:nvPicPr>
            <p:cNvPr id="18" name="Immagine 17">
              <a:extLst>
                <a:ext uri="{FF2B5EF4-FFF2-40B4-BE49-F238E27FC236}">
                  <a16:creationId xmlns:a16="http://schemas.microsoft.com/office/drawing/2014/main" id="{4F0A84FA-45CE-416D-B2B6-1C9D80D84479}"/>
                </a:ext>
              </a:extLst>
            </p:cNvPr>
            <p:cNvPicPr>
              <a:picLocks noChangeAspect="1"/>
            </p:cNvPicPr>
            <p:nvPr/>
          </p:nvPicPr>
          <p:blipFill>
            <a:blip r:embed="rId8"/>
            <a:stretch>
              <a:fillRect/>
            </a:stretch>
          </p:blipFill>
          <p:spPr>
            <a:xfrm>
              <a:off x="6614904" y="2949085"/>
              <a:ext cx="1915817" cy="1468793"/>
            </a:xfrm>
            <a:prstGeom prst="rect">
              <a:avLst/>
            </a:prstGeom>
          </p:spPr>
        </p:pic>
        <p:pic>
          <p:nvPicPr>
            <p:cNvPr id="19" name="Immagine 18">
              <a:extLst>
                <a:ext uri="{FF2B5EF4-FFF2-40B4-BE49-F238E27FC236}">
                  <a16:creationId xmlns:a16="http://schemas.microsoft.com/office/drawing/2014/main" id="{9202394A-CC0A-4B45-8BAF-015A11E15A50}"/>
                </a:ext>
              </a:extLst>
            </p:cNvPr>
            <p:cNvPicPr>
              <a:picLocks noChangeAspect="1"/>
            </p:cNvPicPr>
            <p:nvPr/>
          </p:nvPicPr>
          <p:blipFill>
            <a:blip r:embed="rId9"/>
            <a:stretch>
              <a:fillRect/>
            </a:stretch>
          </p:blipFill>
          <p:spPr>
            <a:xfrm>
              <a:off x="6686309" y="4497522"/>
              <a:ext cx="1813151" cy="1311787"/>
            </a:xfrm>
            <a:prstGeom prst="rect">
              <a:avLst/>
            </a:prstGeom>
          </p:spPr>
        </p:pic>
      </p:grpSp>
      <p:sp>
        <p:nvSpPr>
          <p:cNvPr id="20" name="CasellaDiTesto 19">
            <a:extLst>
              <a:ext uri="{FF2B5EF4-FFF2-40B4-BE49-F238E27FC236}">
                <a16:creationId xmlns:a16="http://schemas.microsoft.com/office/drawing/2014/main" id="{353F01F0-AEB3-4ECF-BBAF-2AFB2E33BFE9}"/>
              </a:ext>
            </a:extLst>
          </p:cNvPr>
          <p:cNvSpPr txBox="1"/>
          <p:nvPr/>
        </p:nvSpPr>
        <p:spPr>
          <a:xfrm>
            <a:off x="374414" y="2761254"/>
            <a:ext cx="2448106" cy="584775"/>
          </a:xfrm>
          <a:prstGeom prst="rect">
            <a:avLst/>
          </a:prstGeom>
          <a:noFill/>
        </p:spPr>
        <p:txBody>
          <a:bodyPr wrap="none" rtlCol="0">
            <a:spAutoFit/>
          </a:bodyPr>
          <a:lstStyle/>
          <a:p>
            <a:r>
              <a:rPr lang="it-IT" sz="3200" b="1" dirty="0">
                <a:latin typeface="Tahoma" panose="020B0604030504040204" pitchFamily="34" charset="0"/>
                <a:ea typeface="Tahoma" panose="020B0604030504040204" pitchFamily="34" charset="0"/>
                <a:cs typeface="Tahoma" panose="020B0604030504040204" pitchFamily="34" charset="0"/>
              </a:rPr>
              <a:t>SCIENTIST</a:t>
            </a:r>
          </a:p>
        </p:txBody>
      </p:sp>
      <p:cxnSp>
        <p:nvCxnSpPr>
          <p:cNvPr id="21" name="Connettore 2 20">
            <a:extLst>
              <a:ext uri="{FF2B5EF4-FFF2-40B4-BE49-F238E27FC236}">
                <a16:creationId xmlns:a16="http://schemas.microsoft.com/office/drawing/2014/main" id="{7B1F8D6B-B6D3-4199-A4AF-0A3D106B7EF6}"/>
              </a:ext>
            </a:extLst>
          </p:cNvPr>
          <p:cNvCxnSpPr>
            <a:cxnSpLocks/>
          </p:cNvCxnSpPr>
          <p:nvPr/>
        </p:nvCxnSpPr>
        <p:spPr>
          <a:xfrm flipV="1">
            <a:off x="2951431" y="2226099"/>
            <a:ext cx="705132" cy="631830"/>
          </a:xfrm>
          <a:prstGeom prst="straightConnector1">
            <a:avLst/>
          </a:prstGeom>
          <a:ln w="12700">
            <a:solidFill>
              <a:srgbClr val="56AC9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0DAE05CD-DD26-4003-B587-C7F57DFC429A}"/>
              </a:ext>
            </a:extLst>
          </p:cNvPr>
          <p:cNvCxnSpPr>
            <a:cxnSpLocks/>
          </p:cNvCxnSpPr>
          <p:nvPr/>
        </p:nvCxnSpPr>
        <p:spPr>
          <a:xfrm flipV="1">
            <a:off x="3145601" y="2138666"/>
            <a:ext cx="2259914" cy="927835"/>
          </a:xfrm>
          <a:prstGeom prst="straightConnector1">
            <a:avLst/>
          </a:prstGeom>
          <a:ln w="12700">
            <a:solidFill>
              <a:srgbClr val="56AC9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30956F8D-9DA0-4F69-A3A6-562A39C4FAC1}"/>
              </a:ext>
            </a:extLst>
          </p:cNvPr>
          <p:cNvCxnSpPr>
            <a:cxnSpLocks/>
          </p:cNvCxnSpPr>
          <p:nvPr/>
        </p:nvCxnSpPr>
        <p:spPr>
          <a:xfrm>
            <a:off x="2711537" y="3575672"/>
            <a:ext cx="1337384" cy="726625"/>
          </a:xfrm>
          <a:prstGeom prst="straightConnector1">
            <a:avLst/>
          </a:prstGeom>
          <a:ln w="12700">
            <a:solidFill>
              <a:srgbClr val="56AC9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E710DFA4-2730-460D-915D-FE10A08BAA05}"/>
              </a:ext>
            </a:extLst>
          </p:cNvPr>
          <p:cNvCxnSpPr>
            <a:cxnSpLocks/>
          </p:cNvCxnSpPr>
          <p:nvPr/>
        </p:nvCxnSpPr>
        <p:spPr>
          <a:xfrm>
            <a:off x="2982675" y="3293874"/>
            <a:ext cx="3976925" cy="0"/>
          </a:xfrm>
          <a:prstGeom prst="straightConnector1">
            <a:avLst/>
          </a:prstGeom>
          <a:ln w="12700">
            <a:solidFill>
              <a:srgbClr val="56AC9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55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634E2411-D4D6-4C6D-A94F-543DF51F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51" y="1981200"/>
            <a:ext cx="7016010" cy="467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olo 1">
            <a:extLst>
              <a:ext uri="{FF2B5EF4-FFF2-40B4-BE49-F238E27FC236}">
                <a16:creationId xmlns:a16="http://schemas.microsoft.com/office/drawing/2014/main" id="{5A095DD5-0EDF-4B2F-BAF8-D798DE8A379E}"/>
              </a:ext>
            </a:extLst>
          </p:cNvPr>
          <p:cNvSpPr>
            <a:spLocks noGrp="1"/>
          </p:cNvSpPr>
          <p:nvPr>
            <p:ph type="title"/>
          </p:nvPr>
        </p:nvSpPr>
        <p:spPr>
          <a:xfrm>
            <a:off x="838200" y="365125"/>
            <a:ext cx="7972514" cy="1325563"/>
          </a:xfrm>
        </p:spPr>
        <p:txBody>
          <a:bodyPr>
            <a:normAutofit/>
          </a:bodyPr>
          <a:lstStyle/>
          <a:p>
            <a:pPr>
              <a:defRPr/>
            </a:pPr>
            <a:r>
              <a:rPr lang="en-US" dirty="0"/>
              <a:t>Lessons are held at Molecular Biotechnology Center (MBC)</a:t>
            </a:r>
            <a:endParaRPr lang="it-IT" altLang="it-IT" sz="4800" kern="0" dirty="0"/>
          </a:p>
        </p:txBody>
      </p:sp>
    </p:spTree>
    <p:extLst>
      <p:ext uri="{BB962C8B-B14F-4D97-AF65-F5344CB8AC3E}">
        <p14:creationId xmlns:p14="http://schemas.microsoft.com/office/powerpoint/2010/main" val="229810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1">
            <a:extLst>
              <a:ext uri="{FF2B5EF4-FFF2-40B4-BE49-F238E27FC236}">
                <a16:creationId xmlns:a16="http://schemas.microsoft.com/office/drawing/2014/main" id="{E2FA28CA-0988-46C8-A109-961B08B3EA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982" y="762000"/>
            <a:ext cx="8426080" cy="590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84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49FC251-FDAA-4723-B0EE-DD584D9858E0}"/>
              </a:ext>
            </a:extLst>
          </p:cNvPr>
          <p:cNvSpPr>
            <a:spLocks noGrp="1"/>
          </p:cNvSpPr>
          <p:nvPr>
            <p:ph type="title"/>
          </p:nvPr>
        </p:nvSpPr>
        <p:spPr>
          <a:xfrm>
            <a:off x="838200" y="365125"/>
            <a:ext cx="7972514" cy="1325563"/>
          </a:xfrm>
        </p:spPr>
        <p:txBody>
          <a:bodyPr/>
          <a:lstStyle/>
          <a:p>
            <a:pPr algn="ctr"/>
            <a:r>
              <a:rPr lang="en-US" b="1" dirty="0"/>
              <a:t>Experimental thesis</a:t>
            </a:r>
            <a:endParaRPr lang="it-IT" b="1" dirty="0"/>
          </a:p>
        </p:txBody>
      </p:sp>
      <p:sp>
        <p:nvSpPr>
          <p:cNvPr id="4" name="Segnaposto contenuto 2">
            <a:extLst>
              <a:ext uri="{FF2B5EF4-FFF2-40B4-BE49-F238E27FC236}">
                <a16:creationId xmlns:a16="http://schemas.microsoft.com/office/drawing/2014/main" id="{B6F4BFE2-23D3-4156-89C7-659DC615731A}"/>
              </a:ext>
            </a:extLst>
          </p:cNvPr>
          <p:cNvSpPr txBox="1">
            <a:spLocks/>
          </p:cNvSpPr>
          <p:nvPr/>
        </p:nvSpPr>
        <p:spPr>
          <a:xfrm>
            <a:off x="1168400" y="1890385"/>
            <a:ext cx="10278533" cy="175660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Academia</a:t>
            </a:r>
            <a:r>
              <a:rPr lang="en-US" sz="2400" dirty="0"/>
              <a:t>: </a:t>
            </a:r>
          </a:p>
          <a:p>
            <a:pPr marL="457200" indent="-457200"/>
            <a:r>
              <a:rPr lang="en-US" sz="2400" dirty="0"/>
              <a:t>Molecular Biotechnology Center </a:t>
            </a:r>
            <a:r>
              <a:rPr lang="it-IT" sz="2400" dirty="0"/>
              <a:t>– </a:t>
            </a:r>
            <a:r>
              <a:rPr lang="en-US" sz="2400" dirty="0"/>
              <a:t>MBC</a:t>
            </a:r>
          </a:p>
          <a:p>
            <a:pPr marL="457200" indent="-457200"/>
            <a:r>
              <a:rPr lang="it-IT" sz="2400" dirty="0"/>
              <a:t>Candiolo Cancer Institute – IRCCS</a:t>
            </a:r>
          </a:p>
          <a:p>
            <a:pPr marL="457200" indent="-457200"/>
            <a:r>
              <a:rPr lang="it-IT" sz="2400" dirty="0" err="1"/>
              <a:t>Neuroscience</a:t>
            </a:r>
            <a:r>
              <a:rPr lang="it-IT" sz="2400" dirty="0"/>
              <a:t> Institute Cavalieri </a:t>
            </a:r>
            <a:r>
              <a:rPr lang="it-IT" sz="2400" dirty="0" err="1"/>
              <a:t>Ottolenghi</a:t>
            </a:r>
            <a:r>
              <a:rPr lang="it-IT" sz="2400" dirty="0"/>
              <a:t> – NICO</a:t>
            </a:r>
          </a:p>
          <a:p>
            <a:pPr marL="457200" indent="-457200"/>
            <a:r>
              <a:rPr lang="it-IT" sz="2400" dirty="0" err="1"/>
              <a:t>CeRMS</a:t>
            </a:r>
            <a:r>
              <a:rPr lang="it-IT" sz="2400" dirty="0"/>
              <a:t>– Centro di Ricerca in Medicina Sperimentale</a:t>
            </a:r>
          </a:p>
          <a:p>
            <a:endParaRPr lang="en-US" sz="2400" dirty="0"/>
          </a:p>
          <a:p>
            <a:pPr marL="0" indent="0">
              <a:buNone/>
            </a:pPr>
            <a:endParaRPr lang="it-IT" sz="2400" dirty="0"/>
          </a:p>
          <a:p>
            <a:endParaRPr lang="it-IT" dirty="0"/>
          </a:p>
        </p:txBody>
      </p:sp>
      <p:sp>
        <p:nvSpPr>
          <p:cNvPr id="5" name="Segnaposto contenuto 2">
            <a:extLst>
              <a:ext uri="{FF2B5EF4-FFF2-40B4-BE49-F238E27FC236}">
                <a16:creationId xmlns:a16="http://schemas.microsoft.com/office/drawing/2014/main" id="{4D74D604-B583-44B9-AAC0-F3AC5ABD3E90}"/>
              </a:ext>
            </a:extLst>
          </p:cNvPr>
          <p:cNvSpPr>
            <a:spLocks noGrp="1"/>
          </p:cNvSpPr>
          <p:nvPr>
            <p:ph idx="1"/>
          </p:nvPr>
        </p:nvSpPr>
        <p:spPr>
          <a:xfrm>
            <a:off x="2540002" y="3846686"/>
            <a:ext cx="10278533" cy="1756604"/>
          </a:xfrm>
        </p:spPr>
        <p:txBody>
          <a:bodyPr>
            <a:normAutofit fontScale="92500"/>
          </a:bodyPr>
          <a:lstStyle/>
          <a:p>
            <a:pPr marL="0" indent="0">
              <a:buNone/>
            </a:pPr>
            <a:r>
              <a:rPr lang="it-IT" sz="2200" b="1" u="sng" dirty="0" err="1"/>
              <a:t>Industry</a:t>
            </a:r>
            <a:r>
              <a:rPr lang="it-IT" sz="2200" u="sng" dirty="0"/>
              <a:t>:</a:t>
            </a:r>
          </a:p>
          <a:p>
            <a:pPr marL="457200" indent="-457200"/>
            <a:r>
              <a:rPr lang="it-IT" sz="2200" dirty="0" err="1"/>
              <a:t>Bioindustry</a:t>
            </a:r>
            <a:r>
              <a:rPr lang="it-IT" sz="2200" dirty="0"/>
              <a:t> Park Silvano </a:t>
            </a:r>
            <a:r>
              <a:rPr lang="it-IT" sz="2200" dirty="0" err="1"/>
              <a:t>Fumero</a:t>
            </a:r>
            <a:r>
              <a:rPr lang="it-IT" sz="2200" dirty="0"/>
              <a:t>, Colleretto Giacosa (TO) (Bracco, Merck-</a:t>
            </a:r>
            <a:r>
              <a:rPr lang="it-IT" sz="2200" dirty="0" err="1"/>
              <a:t>Serono</a:t>
            </a:r>
            <a:r>
              <a:rPr lang="it-IT" sz="2200" dirty="0"/>
              <a:t>)</a:t>
            </a:r>
          </a:p>
          <a:p>
            <a:pPr marL="457200" indent="-457200"/>
            <a:r>
              <a:rPr lang="it-IT" sz="2200" dirty="0" err="1"/>
              <a:t>DiaSorin</a:t>
            </a:r>
            <a:endParaRPr lang="it-IT" sz="2200" dirty="0"/>
          </a:p>
          <a:p>
            <a:pPr marL="457200" indent="-457200"/>
            <a:r>
              <a:rPr lang="it-IT" sz="2200" dirty="0"/>
              <a:t>Chiesi Farmaceutici</a:t>
            </a:r>
          </a:p>
          <a:p>
            <a:endParaRPr lang="it-IT" dirty="0"/>
          </a:p>
        </p:txBody>
      </p:sp>
    </p:spTree>
    <p:extLst>
      <p:ext uri="{BB962C8B-B14F-4D97-AF65-F5344CB8AC3E}">
        <p14:creationId xmlns:p14="http://schemas.microsoft.com/office/powerpoint/2010/main" val="29241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49FC251-FDAA-4723-B0EE-DD584D9858E0}"/>
              </a:ext>
            </a:extLst>
          </p:cNvPr>
          <p:cNvSpPr>
            <a:spLocks noGrp="1"/>
          </p:cNvSpPr>
          <p:nvPr>
            <p:ph type="title"/>
          </p:nvPr>
        </p:nvSpPr>
        <p:spPr>
          <a:xfrm>
            <a:off x="838200" y="365125"/>
            <a:ext cx="7972514" cy="1325563"/>
          </a:xfrm>
        </p:spPr>
        <p:txBody>
          <a:bodyPr/>
          <a:lstStyle/>
          <a:p>
            <a:pPr algn="ctr"/>
            <a:r>
              <a:rPr lang="en-US" b="1" dirty="0"/>
              <a:t>International mobility</a:t>
            </a:r>
            <a:endParaRPr lang="it-IT" b="1" dirty="0"/>
          </a:p>
        </p:txBody>
      </p:sp>
      <p:sp>
        <p:nvSpPr>
          <p:cNvPr id="6" name="Segnaposto contenuto 5">
            <a:extLst>
              <a:ext uri="{FF2B5EF4-FFF2-40B4-BE49-F238E27FC236}">
                <a16:creationId xmlns:a16="http://schemas.microsoft.com/office/drawing/2014/main" id="{B431ABC8-AF13-43ED-9622-DD5A6FB0DFAA}"/>
              </a:ext>
            </a:extLst>
          </p:cNvPr>
          <p:cNvSpPr>
            <a:spLocks noGrp="1"/>
          </p:cNvSpPr>
          <p:nvPr>
            <p:ph idx="1"/>
          </p:nvPr>
        </p:nvSpPr>
        <p:spPr>
          <a:xfrm>
            <a:off x="609601" y="2825221"/>
            <a:ext cx="10515600" cy="1738312"/>
          </a:xfrm>
        </p:spPr>
        <p:txBody>
          <a:bodyPr/>
          <a:lstStyle/>
          <a:p>
            <a:pPr marL="457200" indent="-457200"/>
            <a:r>
              <a:rPr lang="it-IT" u="sng" dirty="0"/>
              <a:t>Erasmus </a:t>
            </a:r>
            <a:r>
              <a:rPr lang="it-IT" u="sng" dirty="0" err="1"/>
              <a:t>program</a:t>
            </a:r>
            <a:endParaRPr lang="it-IT" dirty="0"/>
          </a:p>
          <a:p>
            <a:pPr marL="457200" indent="-457200"/>
            <a:r>
              <a:rPr lang="it-IT" u="sng" dirty="0"/>
              <a:t>Double Degree</a:t>
            </a:r>
            <a:r>
              <a:rPr lang="it-IT" dirty="0"/>
              <a:t>: </a:t>
            </a:r>
            <a:r>
              <a:rPr lang="it-IT" dirty="0" err="1"/>
              <a:t>Université</a:t>
            </a:r>
            <a:r>
              <a:rPr lang="it-IT" dirty="0"/>
              <a:t> Grenoble Alpes, UFR de </a:t>
            </a:r>
            <a:r>
              <a:rPr lang="it-IT" dirty="0" err="1"/>
              <a:t>Pharmacie</a:t>
            </a:r>
            <a:endParaRPr lang="it-IT" dirty="0"/>
          </a:p>
          <a:p>
            <a:pPr marL="457200" indent="-457200"/>
            <a:endParaRPr lang="it-IT" dirty="0"/>
          </a:p>
          <a:p>
            <a:endParaRPr lang="it-IT" dirty="0"/>
          </a:p>
        </p:txBody>
      </p:sp>
      <p:sp>
        <p:nvSpPr>
          <p:cNvPr id="7" name="Segnaposto contenuto 5">
            <a:extLst>
              <a:ext uri="{FF2B5EF4-FFF2-40B4-BE49-F238E27FC236}">
                <a16:creationId xmlns:a16="http://schemas.microsoft.com/office/drawing/2014/main" id="{EA5CD442-C1A6-4271-95D2-3BC61A1674CE}"/>
              </a:ext>
            </a:extLst>
          </p:cNvPr>
          <p:cNvSpPr txBox="1">
            <a:spLocks/>
          </p:cNvSpPr>
          <p:nvPr/>
        </p:nvSpPr>
        <p:spPr>
          <a:xfrm>
            <a:off x="2167466" y="3429000"/>
            <a:ext cx="10515600" cy="2015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it-IT" dirty="0"/>
          </a:p>
          <a:p>
            <a:pPr marL="457200" indent="-457200"/>
            <a:r>
              <a:rPr lang="it-IT" u="sng" dirty="0"/>
              <a:t>International </a:t>
            </a:r>
            <a:r>
              <a:rPr lang="it-IT" u="sng" dirty="0" err="1"/>
              <a:t>Academic</a:t>
            </a:r>
            <a:r>
              <a:rPr lang="it-IT" u="sng" dirty="0"/>
              <a:t> Exchange</a:t>
            </a:r>
            <a:r>
              <a:rPr lang="it-IT" dirty="0"/>
              <a:t>: </a:t>
            </a:r>
            <a:r>
              <a:rPr lang="it-IT" dirty="0" err="1"/>
              <a:t>University</a:t>
            </a:r>
            <a:r>
              <a:rPr lang="it-IT" dirty="0"/>
              <a:t> of Minnesota</a:t>
            </a:r>
          </a:p>
          <a:p>
            <a:pPr marL="457200" indent="-457200"/>
            <a:r>
              <a:rPr lang="it-IT" u="sng" dirty="0"/>
              <a:t>COIL (Collaborative Online International Learning</a:t>
            </a:r>
            <a:r>
              <a:rPr lang="it-IT" dirty="0"/>
              <a:t>):  </a:t>
            </a:r>
            <a:r>
              <a:rPr lang="it-IT" dirty="0" err="1"/>
              <a:t>Universidad</a:t>
            </a:r>
            <a:r>
              <a:rPr lang="it-IT" dirty="0"/>
              <a:t> San Paulo, Madrid E, </a:t>
            </a:r>
            <a:r>
              <a:rPr lang="it-IT" dirty="0" err="1"/>
              <a:t>University</a:t>
            </a:r>
            <a:r>
              <a:rPr lang="it-IT" dirty="0"/>
              <a:t> of Coventry UK </a:t>
            </a:r>
          </a:p>
          <a:p>
            <a:endParaRPr lang="it-IT" dirty="0"/>
          </a:p>
        </p:txBody>
      </p:sp>
    </p:spTree>
    <p:extLst>
      <p:ext uri="{BB962C8B-B14F-4D97-AF65-F5344CB8AC3E}">
        <p14:creationId xmlns:p14="http://schemas.microsoft.com/office/powerpoint/2010/main" val="395966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FF7B75-0223-4720-8202-A9CAA33B994F}"/>
              </a:ext>
            </a:extLst>
          </p:cNvPr>
          <p:cNvSpPr>
            <a:spLocks noGrp="1"/>
          </p:cNvSpPr>
          <p:nvPr>
            <p:ph type="title"/>
          </p:nvPr>
        </p:nvSpPr>
        <p:spPr/>
        <p:txBody>
          <a:bodyPr/>
          <a:lstStyle/>
          <a:p>
            <a:r>
              <a:rPr lang="it-IT" dirty="0"/>
              <a:t>Master Program in</a:t>
            </a:r>
            <a:br>
              <a:rPr lang="it-IT" dirty="0"/>
            </a:br>
            <a:br>
              <a:rPr lang="it-IT" dirty="0"/>
            </a:br>
            <a:r>
              <a:rPr lang="it-IT" b="1" dirty="0" err="1"/>
              <a:t>Molecular</a:t>
            </a:r>
            <a:r>
              <a:rPr lang="it-IT" b="1" dirty="0"/>
              <a:t> </a:t>
            </a:r>
            <a:r>
              <a:rPr lang="it-IT" b="1" dirty="0" err="1"/>
              <a:t>Biotechnology</a:t>
            </a:r>
            <a:br>
              <a:rPr lang="it-IT" dirty="0"/>
            </a:br>
            <a:endParaRPr lang="it-IT" dirty="0"/>
          </a:p>
        </p:txBody>
      </p:sp>
      <p:sp>
        <p:nvSpPr>
          <p:cNvPr id="5" name="Segnaposto testo 4">
            <a:extLst>
              <a:ext uri="{FF2B5EF4-FFF2-40B4-BE49-F238E27FC236}">
                <a16:creationId xmlns:a16="http://schemas.microsoft.com/office/drawing/2014/main" id="{2DF52E87-B35D-4D6A-A47A-01B85CEE8886}"/>
              </a:ext>
            </a:extLst>
          </p:cNvPr>
          <p:cNvSpPr>
            <a:spLocks noGrp="1"/>
          </p:cNvSpPr>
          <p:nvPr>
            <p:ph type="body" idx="1"/>
          </p:nvPr>
        </p:nvSpPr>
        <p:spPr/>
        <p:txBody>
          <a:bodyPr>
            <a:normAutofit lnSpcReduction="10000"/>
          </a:bodyPr>
          <a:lstStyle/>
          <a:p>
            <a:r>
              <a:rPr lang="it-IT" dirty="0"/>
              <a:t>School of Medicine</a:t>
            </a:r>
            <a:br>
              <a:rPr lang="it-IT" dirty="0"/>
            </a:br>
            <a:r>
              <a:rPr lang="it-IT" dirty="0" err="1"/>
              <a:t>Dept</a:t>
            </a:r>
            <a:r>
              <a:rPr lang="it-IT" dirty="0"/>
              <a:t> </a:t>
            </a:r>
            <a:r>
              <a:rPr lang="it-IT" dirty="0" err="1"/>
              <a:t>Molecular</a:t>
            </a:r>
            <a:r>
              <a:rPr lang="it-IT" dirty="0"/>
              <a:t> </a:t>
            </a:r>
            <a:r>
              <a:rPr lang="it-IT" dirty="0" err="1"/>
              <a:t>Biotechnology</a:t>
            </a:r>
            <a:r>
              <a:rPr lang="it-IT" dirty="0"/>
              <a:t> and Health Sciences</a:t>
            </a:r>
          </a:p>
        </p:txBody>
      </p:sp>
    </p:spTree>
    <p:extLst>
      <p:ext uri="{BB962C8B-B14F-4D97-AF65-F5344CB8AC3E}">
        <p14:creationId xmlns:p14="http://schemas.microsoft.com/office/powerpoint/2010/main" val="242770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49FC251-FDAA-4723-B0EE-DD584D9858E0}"/>
              </a:ext>
            </a:extLst>
          </p:cNvPr>
          <p:cNvSpPr>
            <a:spLocks noGrp="1"/>
          </p:cNvSpPr>
          <p:nvPr>
            <p:ph type="title"/>
          </p:nvPr>
        </p:nvSpPr>
        <p:spPr>
          <a:xfrm>
            <a:off x="838200" y="365125"/>
            <a:ext cx="7972514" cy="1325563"/>
          </a:xfrm>
        </p:spPr>
        <p:txBody>
          <a:bodyPr/>
          <a:lstStyle/>
          <a:p>
            <a:pPr algn="ctr"/>
            <a:r>
              <a:rPr lang="en-US" b="1" dirty="0"/>
              <a:t>Admission</a:t>
            </a:r>
            <a:endParaRPr lang="it-IT" b="1" dirty="0"/>
          </a:p>
        </p:txBody>
      </p:sp>
      <p:sp>
        <p:nvSpPr>
          <p:cNvPr id="4" name="Segnaposto contenuto 2">
            <a:extLst>
              <a:ext uri="{FF2B5EF4-FFF2-40B4-BE49-F238E27FC236}">
                <a16:creationId xmlns:a16="http://schemas.microsoft.com/office/drawing/2014/main" id="{B6F4BFE2-23D3-4156-89C7-659DC615731A}"/>
              </a:ext>
            </a:extLst>
          </p:cNvPr>
          <p:cNvSpPr txBox="1">
            <a:spLocks/>
          </p:cNvSpPr>
          <p:nvPr/>
        </p:nvSpPr>
        <p:spPr>
          <a:xfrm>
            <a:off x="626534" y="2127452"/>
            <a:ext cx="10278533" cy="1756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2400" b="1" dirty="0"/>
              <a:t>Basic computer skills</a:t>
            </a:r>
            <a:r>
              <a:rPr lang="en-US" sz="2400" dirty="0"/>
              <a:t> (Microsoft office, internet navigation) and a </a:t>
            </a:r>
            <a:r>
              <a:rPr lang="en-US" sz="2400" b="1" dirty="0"/>
              <a:t>minimum B2 English language level </a:t>
            </a:r>
            <a:r>
              <a:rPr lang="en-US" sz="2400" dirty="0"/>
              <a:t>under the Common European Framework of Reference for Languages (CEFR).</a:t>
            </a:r>
          </a:p>
          <a:p>
            <a:endParaRPr lang="en-US" sz="2400" dirty="0"/>
          </a:p>
          <a:p>
            <a:pPr marL="0" indent="0">
              <a:buNone/>
            </a:pPr>
            <a:endParaRPr lang="it-IT" sz="2400" dirty="0"/>
          </a:p>
          <a:p>
            <a:endParaRPr lang="it-IT" dirty="0"/>
          </a:p>
        </p:txBody>
      </p:sp>
      <p:sp>
        <p:nvSpPr>
          <p:cNvPr id="5" name="Segnaposto contenuto 2">
            <a:extLst>
              <a:ext uri="{FF2B5EF4-FFF2-40B4-BE49-F238E27FC236}">
                <a16:creationId xmlns:a16="http://schemas.microsoft.com/office/drawing/2014/main" id="{4D74D604-B583-44B9-AAC0-F3AC5ABD3E90}"/>
              </a:ext>
            </a:extLst>
          </p:cNvPr>
          <p:cNvSpPr>
            <a:spLocks noGrp="1"/>
          </p:cNvSpPr>
          <p:nvPr>
            <p:ph idx="1"/>
          </p:nvPr>
        </p:nvSpPr>
        <p:spPr>
          <a:xfrm>
            <a:off x="626534" y="3429000"/>
            <a:ext cx="10278533" cy="1244600"/>
          </a:xfrm>
        </p:spPr>
        <p:txBody>
          <a:bodyPr>
            <a:normAutofit/>
          </a:bodyPr>
          <a:lstStyle/>
          <a:p>
            <a:pPr marL="0" indent="0">
              <a:buNone/>
            </a:pPr>
            <a:r>
              <a:rPr lang="en-US" sz="2400" b="1" dirty="0"/>
              <a:t>2. First Level Degree (Bachelor Degree) </a:t>
            </a:r>
            <a:r>
              <a:rPr lang="en-US" sz="2400" dirty="0"/>
              <a:t>providing a solid background in in General and Inorganic Chemistry, Organic Chemistry, Biochemistry, Cell Biology, Molecular Biology and Genetics.</a:t>
            </a:r>
          </a:p>
          <a:p>
            <a:pPr indent="-457200">
              <a:buFont typeface="+mj-lt"/>
              <a:buAutoNum type="arabicPeriod"/>
            </a:pPr>
            <a:endParaRPr lang="en-US" sz="2400" dirty="0"/>
          </a:p>
          <a:p>
            <a:endParaRPr lang="it-IT" dirty="0"/>
          </a:p>
        </p:txBody>
      </p:sp>
      <p:sp>
        <p:nvSpPr>
          <p:cNvPr id="6" name="Segnaposto contenuto 2">
            <a:extLst>
              <a:ext uri="{FF2B5EF4-FFF2-40B4-BE49-F238E27FC236}">
                <a16:creationId xmlns:a16="http://schemas.microsoft.com/office/drawing/2014/main" id="{B1036C3D-6C6E-45E0-8034-2E446C0C94D6}"/>
              </a:ext>
            </a:extLst>
          </p:cNvPr>
          <p:cNvSpPr txBox="1">
            <a:spLocks/>
          </p:cNvSpPr>
          <p:nvPr/>
        </p:nvSpPr>
        <p:spPr>
          <a:xfrm>
            <a:off x="3928533" y="5356009"/>
            <a:ext cx="8822267" cy="1756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buFont typeface="+mj-lt"/>
              <a:buAutoNum type="arabicPeriod"/>
            </a:pPr>
            <a:endParaRPr lang="en-US" sz="2400" dirty="0"/>
          </a:p>
          <a:p>
            <a:pPr marL="0" indent="0">
              <a:buFont typeface="Arial" panose="020B0604020202020204" pitchFamily="34" charset="0"/>
              <a:buNone/>
            </a:pPr>
            <a:r>
              <a:rPr lang="en-US" sz="2000" dirty="0"/>
              <a:t>The scientific background will be verified by a test and/or an interview.  </a:t>
            </a:r>
          </a:p>
          <a:p>
            <a:endParaRPr lang="it-IT" dirty="0"/>
          </a:p>
        </p:txBody>
      </p:sp>
    </p:spTree>
    <p:extLst>
      <p:ext uri="{BB962C8B-B14F-4D97-AF65-F5344CB8AC3E}">
        <p14:creationId xmlns:p14="http://schemas.microsoft.com/office/powerpoint/2010/main" val="2619988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49FC251-FDAA-4723-B0EE-DD584D9858E0}"/>
              </a:ext>
            </a:extLst>
          </p:cNvPr>
          <p:cNvSpPr>
            <a:spLocks noGrp="1"/>
          </p:cNvSpPr>
          <p:nvPr>
            <p:ph type="title"/>
          </p:nvPr>
        </p:nvSpPr>
        <p:spPr>
          <a:xfrm>
            <a:off x="838200" y="365125"/>
            <a:ext cx="7972514" cy="1325563"/>
          </a:xfrm>
        </p:spPr>
        <p:txBody>
          <a:bodyPr/>
          <a:lstStyle/>
          <a:p>
            <a:pPr algn="ctr"/>
            <a:r>
              <a:rPr lang="en-US" b="1" dirty="0"/>
              <a:t>Job opportunities</a:t>
            </a:r>
            <a:endParaRPr lang="it-IT" b="1" dirty="0"/>
          </a:p>
        </p:txBody>
      </p:sp>
      <p:sp>
        <p:nvSpPr>
          <p:cNvPr id="4" name="Segnaposto contenuto 2">
            <a:extLst>
              <a:ext uri="{FF2B5EF4-FFF2-40B4-BE49-F238E27FC236}">
                <a16:creationId xmlns:a16="http://schemas.microsoft.com/office/drawing/2014/main" id="{B6F4BFE2-23D3-4156-89C7-659DC615731A}"/>
              </a:ext>
            </a:extLst>
          </p:cNvPr>
          <p:cNvSpPr txBox="1">
            <a:spLocks/>
          </p:cNvSpPr>
          <p:nvPr/>
        </p:nvSpPr>
        <p:spPr>
          <a:xfrm>
            <a:off x="406401" y="2550698"/>
            <a:ext cx="10278533" cy="1756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err="1"/>
              <a:t>Industry</a:t>
            </a:r>
            <a:r>
              <a:rPr lang="it-IT" sz="2400" dirty="0"/>
              <a:t>: Biotech Companies, Pharma, Chemistry</a:t>
            </a:r>
          </a:p>
          <a:p>
            <a:endParaRPr lang="it-IT" sz="2400" dirty="0"/>
          </a:p>
          <a:p>
            <a:r>
              <a:rPr lang="it-IT" sz="2400" dirty="0"/>
              <a:t>Academia </a:t>
            </a:r>
          </a:p>
          <a:p>
            <a:endParaRPr lang="en-US" sz="2400" dirty="0"/>
          </a:p>
          <a:p>
            <a:pPr marL="0" indent="0">
              <a:buNone/>
            </a:pPr>
            <a:endParaRPr lang="it-IT" sz="2400" dirty="0"/>
          </a:p>
          <a:p>
            <a:endParaRPr lang="it-IT" dirty="0"/>
          </a:p>
        </p:txBody>
      </p:sp>
    </p:spTree>
    <p:extLst>
      <p:ext uri="{BB962C8B-B14F-4D97-AF65-F5344CB8AC3E}">
        <p14:creationId xmlns:p14="http://schemas.microsoft.com/office/powerpoint/2010/main" val="365504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49FC251-FDAA-4723-B0EE-DD584D9858E0}"/>
              </a:ext>
            </a:extLst>
          </p:cNvPr>
          <p:cNvSpPr>
            <a:spLocks noGrp="1"/>
          </p:cNvSpPr>
          <p:nvPr>
            <p:ph type="title"/>
          </p:nvPr>
        </p:nvSpPr>
        <p:spPr>
          <a:xfrm>
            <a:off x="838200" y="365125"/>
            <a:ext cx="7972514" cy="1325563"/>
          </a:xfrm>
        </p:spPr>
        <p:txBody>
          <a:bodyPr/>
          <a:lstStyle/>
          <a:p>
            <a:pPr algn="ctr"/>
            <a:r>
              <a:rPr lang="en-US" b="1" dirty="0"/>
              <a:t>Contacts</a:t>
            </a:r>
            <a:endParaRPr lang="it-IT" b="1" dirty="0"/>
          </a:p>
        </p:txBody>
      </p:sp>
      <p:sp>
        <p:nvSpPr>
          <p:cNvPr id="5" name="Rettangolo 4">
            <a:extLst>
              <a:ext uri="{FF2B5EF4-FFF2-40B4-BE49-F238E27FC236}">
                <a16:creationId xmlns:a16="http://schemas.microsoft.com/office/drawing/2014/main" id="{E64C6EEF-02B1-483F-94E2-D0080DF500B3}"/>
              </a:ext>
            </a:extLst>
          </p:cNvPr>
          <p:cNvSpPr/>
          <p:nvPr/>
        </p:nvSpPr>
        <p:spPr>
          <a:xfrm>
            <a:off x="261533" y="1536174"/>
            <a:ext cx="10397184" cy="2554545"/>
          </a:xfrm>
          <a:prstGeom prst="rect">
            <a:avLst/>
          </a:prstGeom>
        </p:spPr>
        <p:txBody>
          <a:bodyPr wrap="square">
            <a:spAutoFit/>
          </a:bodyPr>
          <a:lstStyle/>
          <a:p>
            <a:r>
              <a:rPr lang="it-IT" sz="2000" dirty="0">
                <a:latin typeface="Tahoma" panose="020B0604030504040204" pitchFamily="34" charset="0"/>
                <a:ea typeface="Tahoma" panose="020B0604030504040204" pitchFamily="34" charset="0"/>
                <a:cs typeface="Tahoma" panose="020B0604030504040204" pitchFamily="34" charset="0"/>
              </a:rPr>
              <a:t>Website: </a:t>
            </a:r>
            <a:r>
              <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http://www.molecularbiotechnology.unito.it/do/home.pl</a:t>
            </a:r>
            <a:endPar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a:latin typeface="Tahoma" panose="020B0604030504040204" pitchFamily="34" charset="0"/>
                <a:ea typeface="Tahoma" panose="020B0604030504040204" pitchFamily="34" charset="0"/>
                <a:cs typeface="Tahoma" panose="020B0604030504040204" pitchFamily="34" charset="0"/>
              </a:rPr>
              <a:t>Paola Defilippi: </a:t>
            </a:r>
            <a:r>
              <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paola.defilippi@unito.it</a:t>
            </a:r>
            <a:endPar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a:latin typeface="Tahoma" panose="020B0604030504040204" pitchFamily="34" charset="0"/>
                <a:ea typeface="Tahoma" panose="020B0604030504040204" pitchFamily="34" charset="0"/>
                <a:cs typeface="Tahoma" panose="020B0604030504040204" pitchFamily="34" charset="0"/>
              </a:rPr>
              <a:t>Marina Marchisio: </a:t>
            </a:r>
            <a:r>
              <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marina.marchisio@unito.it</a:t>
            </a:r>
            <a:endPar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a:latin typeface="Tahoma" panose="020B0604030504040204" pitchFamily="34" charset="0"/>
                <a:ea typeface="Tahoma" panose="020B0604030504040204" pitchFamily="34" charset="0"/>
                <a:cs typeface="Tahoma" panose="020B0604030504040204" pitchFamily="34" charset="0"/>
              </a:rPr>
              <a:t>Segreteria Didattica Biotecnologie:</a:t>
            </a:r>
            <a:r>
              <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segdid.biotecmol@unito.it</a:t>
            </a:r>
            <a:endPar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r>
              <a:rPr lang="it-IT" sz="2000" dirty="0">
                <a:latin typeface="Tahoma" panose="020B0604030504040204" pitchFamily="34" charset="0"/>
                <a:ea typeface="Tahoma" panose="020B0604030504040204" pitchFamily="34" charset="0"/>
                <a:cs typeface="Tahoma" panose="020B0604030504040204" pitchFamily="34" charset="0"/>
              </a:rPr>
              <a:t>Lucia Iannicella</a:t>
            </a:r>
          </a:p>
        </p:txBody>
      </p:sp>
      <p:sp>
        <p:nvSpPr>
          <p:cNvPr id="6" name="Rettangolo 5">
            <a:extLst>
              <a:ext uri="{FF2B5EF4-FFF2-40B4-BE49-F238E27FC236}">
                <a16:creationId xmlns:a16="http://schemas.microsoft.com/office/drawing/2014/main" id="{0AE56417-5898-413F-AD65-492EA562328B}"/>
              </a:ext>
            </a:extLst>
          </p:cNvPr>
          <p:cNvSpPr/>
          <p:nvPr/>
        </p:nvSpPr>
        <p:spPr>
          <a:xfrm>
            <a:off x="3064875" y="4246106"/>
            <a:ext cx="10397184" cy="1323439"/>
          </a:xfrm>
          <a:prstGeom prst="rect">
            <a:avLst/>
          </a:prstGeom>
        </p:spPr>
        <p:txBody>
          <a:bodyPr wrap="square">
            <a:spAutoFit/>
          </a:bodyPr>
          <a:lstStyle/>
          <a:p>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a:latin typeface="Tahoma" panose="020B0604030504040204" pitchFamily="34" charset="0"/>
                <a:ea typeface="Tahoma" panose="020B0604030504040204" pitchFamily="34" charset="0"/>
                <a:cs typeface="Tahoma" panose="020B0604030504040204" pitchFamily="34" charset="0"/>
              </a:rPr>
              <a:t>Segreteria Studenti del Polo delle Scienze Mediche e delle Biotecnologie:</a:t>
            </a:r>
          </a:p>
          <a:p>
            <a:r>
              <a:rPr lang="it-IT" sz="2000" dirty="0">
                <a:latin typeface="Tahoma" panose="020B0604030504040204" pitchFamily="34" charset="0"/>
                <a:ea typeface="Tahoma" panose="020B0604030504040204" pitchFamily="34" charset="0"/>
                <a:cs typeface="Tahoma" panose="020B0604030504040204" pitchFamily="34" charset="0"/>
              </a:rPr>
              <a:t>Corso Massimo d'Azeglio 60 - 10126 Torino</a:t>
            </a:r>
          </a:p>
          <a:p>
            <a:r>
              <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segrstu.chirurgia@unito.it</a:t>
            </a:r>
            <a:r>
              <a:rPr lang="it-IT" sz="2000" dirty="0">
                <a:solidFill>
                  <a:schemeClr val="accent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2762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1">
            <a:extLst>
              <a:ext uri="{FF2B5EF4-FFF2-40B4-BE49-F238E27FC236}">
                <a16:creationId xmlns:a16="http://schemas.microsoft.com/office/drawing/2014/main" id="{AC6AF8DC-BB38-4D72-9CE4-59BE0E55C2E6}"/>
              </a:ext>
            </a:extLst>
          </p:cNvPr>
          <p:cNvSpPr>
            <a:spLocks noGrp="1"/>
          </p:cNvSpPr>
          <p:nvPr>
            <p:ph idx="1"/>
          </p:nvPr>
        </p:nvSpPr>
        <p:spPr>
          <a:xfrm>
            <a:off x="2790447" y="4657351"/>
            <a:ext cx="6611106" cy="1219668"/>
          </a:xfrm>
        </p:spPr>
        <p:txBody>
          <a:bodyPr anchor="b">
            <a:normAutofit/>
          </a:bodyPr>
          <a:lstStyle/>
          <a:p>
            <a:r>
              <a:rPr lang="it-IT" sz="4800" b="1" dirty="0"/>
              <a:t>Grazie</a:t>
            </a:r>
          </a:p>
        </p:txBody>
      </p:sp>
    </p:spTree>
    <p:extLst>
      <p:ext uri="{BB962C8B-B14F-4D97-AF65-F5344CB8AC3E}">
        <p14:creationId xmlns:p14="http://schemas.microsoft.com/office/powerpoint/2010/main" val="399622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E7A62-DF15-4438-8781-24C42009BD0A}"/>
              </a:ext>
            </a:extLst>
          </p:cNvPr>
          <p:cNvSpPr>
            <a:spLocks noGrp="1"/>
          </p:cNvSpPr>
          <p:nvPr>
            <p:ph type="title"/>
          </p:nvPr>
        </p:nvSpPr>
        <p:spPr/>
        <p:txBody>
          <a:bodyPr/>
          <a:lstStyle/>
          <a:p>
            <a:r>
              <a:rPr lang="it-IT" b="1" dirty="0"/>
              <a:t>Master Program in </a:t>
            </a:r>
            <a:br>
              <a:rPr lang="it-IT" b="1" dirty="0"/>
            </a:br>
            <a:r>
              <a:rPr lang="it-IT" b="1" dirty="0" err="1"/>
              <a:t>Molecular</a:t>
            </a:r>
            <a:r>
              <a:rPr lang="it-IT" b="1" dirty="0"/>
              <a:t> </a:t>
            </a:r>
            <a:r>
              <a:rPr lang="it-IT" b="1" dirty="0" err="1"/>
              <a:t>Biotechnology</a:t>
            </a:r>
            <a:endParaRPr lang="it-IT" dirty="0"/>
          </a:p>
        </p:txBody>
      </p:sp>
      <p:sp>
        <p:nvSpPr>
          <p:cNvPr id="3" name="Segnaposto contenuto 2">
            <a:extLst>
              <a:ext uri="{FF2B5EF4-FFF2-40B4-BE49-F238E27FC236}">
                <a16:creationId xmlns:a16="http://schemas.microsoft.com/office/drawing/2014/main" id="{C962CF66-BE1F-4D12-9F0A-1643D60EE776}"/>
              </a:ext>
            </a:extLst>
          </p:cNvPr>
          <p:cNvSpPr>
            <a:spLocks noGrp="1"/>
          </p:cNvSpPr>
          <p:nvPr>
            <p:ph idx="1"/>
          </p:nvPr>
        </p:nvSpPr>
        <p:spPr/>
        <p:txBody>
          <a:bodyPr/>
          <a:lstStyle/>
          <a:p>
            <a:pPr marL="0" indent="0">
              <a:buNone/>
            </a:pPr>
            <a:r>
              <a:rPr lang="en-US" dirty="0">
                <a:solidFill>
                  <a:srgbClr val="F3CB46"/>
                </a:solidFill>
              </a:rPr>
              <a:t>What is Molecular Biotechnology?</a:t>
            </a:r>
            <a:endParaRPr lang="it-IT" b="1" dirty="0"/>
          </a:p>
          <a:p>
            <a:pPr marL="0" indent="0">
              <a:buNone/>
            </a:pPr>
            <a:endParaRPr lang="en-US" dirty="0"/>
          </a:p>
          <a:p>
            <a:pPr marL="0" indent="0">
              <a:buNone/>
            </a:pPr>
            <a:r>
              <a:rPr lang="en-US" dirty="0"/>
              <a:t>In its broadest sense, molecular biotechnology is the use of laboratory techniques to study and modify nucleic acids, proteins and cell metabolites for applications in areas such as human and animal health, agriculture, and the environment.</a:t>
            </a:r>
            <a:endParaRPr lang="it-IT" dirty="0"/>
          </a:p>
        </p:txBody>
      </p:sp>
    </p:spTree>
    <p:extLst>
      <p:ext uri="{BB962C8B-B14F-4D97-AF65-F5344CB8AC3E}">
        <p14:creationId xmlns:p14="http://schemas.microsoft.com/office/powerpoint/2010/main" val="285697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en-US" dirty="0"/>
              <a:t>The Master program in Molecular Biotechnology is aimed at graduate students (from such fields as biotechnology, biology, chemistry, pharmacy) with a strong background in cell biology, molecular biology, genetics, inorganic and organic chemistry, and biochemistry. </a:t>
            </a:r>
          </a:p>
          <a:p>
            <a:r>
              <a:rPr lang="en-US" dirty="0"/>
              <a:t>This Master is opened to students of the </a:t>
            </a:r>
            <a:r>
              <a:rPr lang="en-US" dirty="0" err="1"/>
              <a:t>BioHealth</a:t>
            </a:r>
            <a:r>
              <a:rPr lang="en-US" dirty="0"/>
              <a:t> Computing EM program (EU Master) coming from worldwide.</a:t>
            </a:r>
            <a:endParaRPr lang="it-IT" dirty="0"/>
          </a:p>
        </p:txBody>
      </p:sp>
    </p:spTree>
    <p:extLst>
      <p:ext uri="{BB962C8B-B14F-4D97-AF65-F5344CB8AC3E}">
        <p14:creationId xmlns:p14="http://schemas.microsoft.com/office/powerpoint/2010/main" val="299642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8660" y="1271952"/>
            <a:ext cx="9204122" cy="4351338"/>
          </a:xfrm>
        </p:spPr>
        <p:txBody>
          <a:bodyPr>
            <a:normAutofit fontScale="92500" lnSpcReduction="10000"/>
          </a:bodyPr>
          <a:lstStyle/>
          <a:p>
            <a:pPr marL="0" indent="0">
              <a:buNone/>
            </a:pPr>
            <a:r>
              <a:rPr lang="en-US" dirty="0"/>
              <a:t>Both basic and applied biomedical research have an increasing demand for modern interdisciplinary approaches. </a:t>
            </a:r>
          </a:p>
          <a:p>
            <a:pPr marL="0" indent="0">
              <a:buNone/>
            </a:pPr>
            <a:r>
              <a:rPr lang="en-US" dirty="0"/>
              <a:t>The Master program in Molecular Biotechnology at the University of Torino meets these challenges in an innovative way by combining the fields of Molecular Biology, Molecular Imaging and Drug Discovery, and Bioinformatics. </a:t>
            </a:r>
          </a:p>
          <a:p>
            <a:pPr marL="0" indent="0">
              <a:buNone/>
            </a:pPr>
            <a:r>
              <a:rPr lang="en-US" dirty="0"/>
              <a:t>			The interdisciplinary character of the 				program allows students to specialize 			according to their interests and prepares 			them for a scientific career in one of the 			many branches of Life Sciences.</a:t>
            </a:r>
            <a:br>
              <a:rPr lang="en-US" dirty="0"/>
            </a:br>
            <a:endParaRPr lang="it-IT" dirty="0"/>
          </a:p>
        </p:txBody>
      </p:sp>
    </p:spTree>
    <p:extLst>
      <p:ext uri="{BB962C8B-B14F-4D97-AF65-F5344CB8AC3E}">
        <p14:creationId xmlns:p14="http://schemas.microsoft.com/office/powerpoint/2010/main" val="43013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E7A62-DF15-4438-8781-24C42009BD0A}"/>
              </a:ext>
            </a:extLst>
          </p:cNvPr>
          <p:cNvSpPr>
            <a:spLocks noGrp="1"/>
          </p:cNvSpPr>
          <p:nvPr>
            <p:ph type="title"/>
          </p:nvPr>
        </p:nvSpPr>
        <p:spPr/>
        <p:txBody>
          <a:bodyPr/>
          <a:lstStyle/>
          <a:p>
            <a:pPr algn="ctr"/>
            <a:r>
              <a:rPr lang="it-IT" b="1" dirty="0"/>
              <a:t>Master Program in </a:t>
            </a:r>
            <a:br>
              <a:rPr lang="it-IT" b="1" dirty="0"/>
            </a:br>
            <a:r>
              <a:rPr lang="it-IT" b="1" dirty="0" err="1"/>
              <a:t>Molecular</a:t>
            </a:r>
            <a:r>
              <a:rPr lang="it-IT" b="1" dirty="0"/>
              <a:t> </a:t>
            </a:r>
            <a:r>
              <a:rPr lang="it-IT" b="1" dirty="0" err="1"/>
              <a:t>Biotechnology</a:t>
            </a:r>
            <a:endParaRPr lang="it-IT" b="1" dirty="0"/>
          </a:p>
        </p:txBody>
      </p:sp>
      <p:cxnSp>
        <p:nvCxnSpPr>
          <p:cNvPr id="4" name="Connettore 2 3">
            <a:extLst>
              <a:ext uri="{FF2B5EF4-FFF2-40B4-BE49-F238E27FC236}">
                <a16:creationId xmlns:a16="http://schemas.microsoft.com/office/drawing/2014/main" id="{E11512EA-C434-4E60-96E3-7D9A465260B6}"/>
              </a:ext>
            </a:extLst>
          </p:cNvPr>
          <p:cNvCxnSpPr/>
          <p:nvPr/>
        </p:nvCxnSpPr>
        <p:spPr>
          <a:xfrm flipH="1">
            <a:off x="2847886" y="1801538"/>
            <a:ext cx="1976571" cy="8254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195FAF9D-5E2E-453D-92EA-CAE5B7930EFF}"/>
              </a:ext>
            </a:extLst>
          </p:cNvPr>
          <p:cNvCxnSpPr>
            <a:cxnSpLocks/>
          </p:cNvCxnSpPr>
          <p:nvPr/>
        </p:nvCxnSpPr>
        <p:spPr>
          <a:xfrm>
            <a:off x="6624771" y="1801538"/>
            <a:ext cx="2185943" cy="8254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45AB269E-0A55-4598-A4FE-D062982E1252}"/>
              </a:ext>
            </a:extLst>
          </p:cNvPr>
          <p:cNvSpPr/>
          <p:nvPr/>
        </p:nvSpPr>
        <p:spPr>
          <a:xfrm>
            <a:off x="1257501" y="2890391"/>
            <a:ext cx="3722914" cy="1077218"/>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err="1">
                <a:solidFill>
                  <a:srgbClr val="833430"/>
                </a:solidFill>
                <a:latin typeface="Tahoma" panose="020B0604030504040204" pitchFamily="34" charset="0"/>
                <a:ea typeface="Tahoma" panose="020B0604030504040204" pitchFamily="34" charset="0"/>
                <a:cs typeface="Tahoma" panose="020B0604030504040204" pitchFamily="34" charset="0"/>
              </a:rPr>
              <a:t>Translational</a:t>
            </a:r>
            <a:r>
              <a:rPr lang="it-IT" sz="3200" dirty="0">
                <a:solidFill>
                  <a:srgbClr val="833430"/>
                </a:solidFill>
                <a:latin typeface="Tahoma" panose="020B0604030504040204" pitchFamily="34" charset="0"/>
                <a:ea typeface="Tahoma" panose="020B0604030504040204" pitchFamily="34" charset="0"/>
                <a:cs typeface="Tahoma" panose="020B0604030504040204" pitchFamily="34" charset="0"/>
              </a:rPr>
              <a:t> </a:t>
            </a:r>
            <a:r>
              <a:rPr lang="it-IT" sz="3200" dirty="0" err="1">
                <a:solidFill>
                  <a:srgbClr val="833430"/>
                </a:solidFill>
                <a:latin typeface="Tahoma" panose="020B0604030504040204" pitchFamily="34" charset="0"/>
                <a:ea typeface="Tahoma" panose="020B0604030504040204" pitchFamily="34" charset="0"/>
                <a:cs typeface="Tahoma" panose="020B0604030504040204" pitchFamily="34" charset="0"/>
              </a:rPr>
              <a:t>Biotechnology</a:t>
            </a:r>
            <a:endParaRPr lang="it-IT" dirty="0">
              <a:solidFill>
                <a:srgbClr val="833430"/>
              </a:solidFill>
            </a:endParaRPr>
          </a:p>
        </p:txBody>
      </p:sp>
      <p:sp>
        <p:nvSpPr>
          <p:cNvPr id="9" name="Rettangolo 8">
            <a:extLst>
              <a:ext uri="{FF2B5EF4-FFF2-40B4-BE49-F238E27FC236}">
                <a16:creationId xmlns:a16="http://schemas.microsoft.com/office/drawing/2014/main" id="{C1BB693A-C47B-4333-8F96-824A90C41AC9}"/>
              </a:ext>
            </a:extLst>
          </p:cNvPr>
          <p:cNvSpPr/>
          <p:nvPr/>
        </p:nvSpPr>
        <p:spPr>
          <a:xfrm>
            <a:off x="7088817" y="2890391"/>
            <a:ext cx="3722914" cy="1077218"/>
          </a:xfrm>
          <a:prstGeom prst="rect">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err="1">
                <a:solidFill>
                  <a:srgbClr val="833430"/>
                </a:solidFill>
                <a:latin typeface="Tahoma" panose="020B0604030504040204" pitchFamily="34" charset="0"/>
                <a:ea typeface="Tahoma" panose="020B0604030504040204" pitchFamily="34" charset="0"/>
                <a:cs typeface="Tahoma" panose="020B0604030504040204" pitchFamily="34" charset="0"/>
              </a:rPr>
              <a:t>Biomedical</a:t>
            </a:r>
            <a:r>
              <a:rPr lang="it-IT" sz="3200" dirty="0">
                <a:solidFill>
                  <a:srgbClr val="833430"/>
                </a:solidFill>
                <a:latin typeface="Tahoma" panose="020B0604030504040204" pitchFamily="34" charset="0"/>
                <a:ea typeface="Tahoma" panose="020B0604030504040204" pitchFamily="34" charset="0"/>
                <a:cs typeface="Tahoma" panose="020B0604030504040204" pitchFamily="34" charset="0"/>
              </a:rPr>
              <a:t> </a:t>
            </a:r>
            <a:r>
              <a:rPr lang="it-IT" sz="3200" dirty="0" err="1">
                <a:solidFill>
                  <a:srgbClr val="833430"/>
                </a:solidFill>
                <a:latin typeface="Tahoma" panose="020B0604030504040204" pitchFamily="34" charset="0"/>
                <a:ea typeface="Tahoma" panose="020B0604030504040204" pitchFamily="34" charset="0"/>
                <a:cs typeface="Tahoma" panose="020B0604030504040204" pitchFamily="34" charset="0"/>
              </a:rPr>
              <a:t>Imaging</a:t>
            </a:r>
            <a:r>
              <a:rPr lang="it-IT" sz="3200" dirty="0">
                <a:solidFill>
                  <a:srgbClr val="833430"/>
                </a:solidFill>
                <a:latin typeface="Tahoma" panose="020B0604030504040204" pitchFamily="34" charset="0"/>
                <a:ea typeface="Tahoma" panose="020B0604030504040204" pitchFamily="34" charset="0"/>
                <a:cs typeface="Tahoma" panose="020B0604030504040204" pitchFamily="34" charset="0"/>
              </a:rPr>
              <a:t> and </a:t>
            </a:r>
            <a:r>
              <a:rPr lang="it-IT" sz="3200" dirty="0" err="1">
                <a:solidFill>
                  <a:srgbClr val="833430"/>
                </a:solidFill>
                <a:latin typeface="Tahoma" panose="020B0604030504040204" pitchFamily="34" charset="0"/>
                <a:ea typeface="Tahoma" panose="020B0604030504040204" pitchFamily="34" charset="0"/>
                <a:cs typeface="Tahoma" panose="020B0604030504040204" pitchFamily="34" charset="0"/>
              </a:rPr>
              <a:t>Drug</a:t>
            </a:r>
            <a:r>
              <a:rPr lang="it-IT" sz="3200" dirty="0">
                <a:solidFill>
                  <a:srgbClr val="833430"/>
                </a:solidFill>
                <a:latin typeface="Tahoma" panose="020B0604030504040204" pitchFamily="34" charset="0"/>
                <a:ea typeface="Tahoma" panose="020B0604030504040204" pitchFamily="34" charset="0"/>
                <a:cs typeface="Tahoma" panose="020B0604030504040204" pitchFamily="34" charset="0"/>
              </a:rPr>
              <a:t> Discovery</a:t>
            </a:r>
          </a:p>
        </p:txBody>
      </p:sp>
      <p:sp>
        <p:nvSpPr>
          <p:cNvPr id="10" name="CasellaDiTesto 9">
            <a:extLst>
              <a:ext uri="{FF2B5EF4-FFF2-40B4-BE49-F238E27FC236}">
                <a16:creationId xmlns:a16="http://schemas.microsoft.com/office/drawing/2014/main" id="{A5F41E3A-E743-472D-9170-6EEEEF78B5FA}"/>
              </a:ext>
            </a:extLst>
          </p:cNvPr>
          <p:cNvSpPr txBox="1"/>
          <p:nvPr/>
        </p:nvSpPr>
        <p:spPr>
          <a:xfrm>
            <a:off x="4219306" y="4632445"/>
            <a:ext cx="4302781" cy="1384995"/>
          </a:xfrm>
          <a:prstGeom prst="rect">
            <a:avLst/>
          </a:prstGeom>
          <a:noFill/>
        </p:spPr>
        <p:txBody>
          <a:bodyPr wrap="none" rtlCol="0">
            <a:spAutoFit/>
          </a:bodyPr>
          <a:lstStyle/>
          <a:p>
            <a:r>
              <a:rPr lang="it-IT" sz="2800" dirty="0">
                <a:solidFill>
                  <a:srgbClr val="833430"/>
                </a:solidFill>
                <a:latin typeface="Tahoma" panose="020B0604030504040204" pitchFamily="34" charset="0"/>
                <a:ea typeface="Tahoma" panose="020B0604030504040204" pitchFamily="34" charset="0"/>
                <a:cs typeface="Tahoma" panose="020B0604030504040204" pitchFamily="34" charset="0"/>
              </a:rPr>
              <a:t>The Program </a:t>
            </a:r>
            <a:r>
              <a:rPr lang="it-IT" sz="2800" dirty="0" err="1">
                <a:solidFill>
                  <a:srgbClr val="833430"/>
                </a:solidFill>
                <a:latin typeface="Tahoma" panose="020B0604030504040204" pitchFamily="34" charset="0"/>
                <a:ea typeface="Tahoma" panose="020B0604030504040204" pitchFamily="34" charset="0"/>
                <a:cs typeface="Tahoma" panose="020B0604030504040204" pitchFamily="34" charset="0"/>
              </a:rPr>
              <a:t>is</a:t>
            </a:r>
            <a:r>
              <a:rPr lang="it-IT" sz="2800" dirty="0">
                <a:solidFill>
                  <a:srgbClr val="833430"/>
                </a:solidFill>
                <a:latin typeface="Tahoma" panose="020B0604030504040204" pitchFamily="34" charset="0"/>
                <a:ea typeface="Tahoma" panose="020B0604030504040204" pitchFamily="34" charset="0"/>
                <a:cs typeface="Tahoma" panose="020B0604030504040204" pitchFamily="34" charset="0"/>
              </a:rPr>
              <a:t> in English</a:t>
            </a:r>
          </a:p>
          <a:p>
            <a:r>
              <a:rPr lang="it-IT" sz="2800" dirty="0" err="1">
                <a:solidFill>
                  <a:srgbClr val="833430"/>
                </a:solidFill>
                <a:latin typeface="Tahoma" panose="020B0604030504040204" pitchFamily="34" charset="0"/>
                <a:ea typeface="Tahoma" panose="020B0604030504040204" pitchFamily="34" charset="0"/>
                <a:cs typeface="Tahoma" panose="020B0604030504040204" pitchFamily="34" charset="0"/>
              </a:rPr>
              <a:t>Duration</a:t>
            </a:r>
            <a:r>
              <a:rPr lang="it-IT" sz="2800" dirty="0">
                <a:solidFill>
                  <a:srgbClr val="833430"/>
                </a:solidFill>
                <a:latin typeface="Tahoma" panose="020B0604030504040204" pitchFamily="34" charset="0"/>
                <a:ea typeface="Tahoma" panose="020B0604030504040204" pitchFamily="34" charset="0"/>
                <a:cs typeface="Tahoma" panose="020B0604030504040204" pitchFamily="34" charset="0"/>
              </a:rPr>
              <a:t>: 2 </a:t>
            </a:r>
            <a:r>
              <a:rPr lang="it-IT" sz="2800" dirty="0" err="1">
                <a:solidFill>
                  <a:srgbClr val="833430"/>
                </a:solidFill>
                <a:latin typeface="Tahoma" panose="020B0604030504040204" pitchFamily="34" charset="0"/>
                <a:ea typeface="Tahoma" panose="020B0604030504040204" pitchFamily="34" charset="0"/>
                <a:cs typeface="Tahoma" panose="020B0604030504040204" pitchFamily="34" charset="0"/>
              </a:rPr>
              <a:t>years</a:t>
            </a:r>
            <a:endParaRPr lang="it-IT" sz="2800" dirty="0">
              <a:solidFill>
                <a:srgbClr val="833430"/>
              </a:solidFill>
              <a:latin typeface="Tahoma" panose="020B0604030504040204" pitchFamily="34" charset="0"/>
              <a:ea typeface="Tahoma" panose="020B0604030504040204" pitchFamily="34" charset="0"/>
              <a:cs typeface="Tahoma" panose="020B0604030504040204" pitchFamily="34" charset="0"/>
            </a:endParaRPr>
          </a:p>
          <a:p>
            <a:r>
              <a:rPr lang="it-IT" sz="2800" dirty="0">
                <a:solidFill>
                  <a:srgbClr val="833430"/>
                </a:solidFill>
                <a:latin typeface="Tahoma" panose="020B0604030504040204" pitchFamily="34" charset="0"/>
                <a:ea typeface="Tahoma" panose="020B0604030504040204" pitchFamily="34" charset="0"/>
                <a:cs typeface="Tahoma" panose="020B0604030504040204" pitchFamily="34" charset="0"/>
              </a:rPr>
              <a:t>ECTS: 120</a:t>
            </a:r>
          </a:p>
        </p:txBody>
      </p:sp>
    </p:spTree>
    <p:extLst>
      <p:ext uri="{BB962C8B-B14F-4D97-AF65-F5344CB8AC3E}">
        <p14:creationId xmlns:p14="http://schemas.microsoft.com/office/powerpoint/2010/main" val="61708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62CF66-BE1F-4D12-9F0A-1643D60EE776}"/>
              </a:ext>
            </a:extLst>
          </p:cNvPr>
          <p:cNvSpPr>
            <a:spLocks noGrp="1"/>
          </p:cNvSpPr>
          <p:nvPr>
            <p:ph idx="1"/>
          </p:nvPr>
        </p:nvSpPr>
        <p:spPr>
          <a:xfrm>
            <a:off x="2708852" y="5155995"/>
            <a:ext cx="4592124" cy="1455968"/>
          </a:xfrm>
        </p:spPr>
        <p:txBody>
          <a:bodyPr/>
          <a:lstStyle/>
          <a:p>
            <a:pPr marL="0" indent="0" algn="ctr">
              <a:buNone/>
            </a:pPr>
            <a:r>
              <a:rPr lang="en-US" sz="1800" b="1" dirty="0">
                <a:solidFill>
                  <a:srgbClr val="833430"/>
                </a:solidFill>
              </a:rPr>
              <a:t>understanding </a:t>
            </a:r>
          </a:p>
          <a:p>
            <a:pPr marL="0" indent="0" algn="ctr">
              <a:buNone/>
            </a:pPr>
            <a:r>
              <a:rPr lang="en-US" sz="1800" b="1" dirty="0">
                <a:solidFill>
                  <a:srgbClr val="833430"/>
                </a:solidFill>
              </a:rPr>
              <a:t>biological processes:</a:t>
            </a:r>
          </a:p>
          <a:p>
            <a:pPr marL="0" indent="0" algn="ctr">
              <a:buNone/>
            </a:pPr>
            <a:r>
              <a:rPr lang="en-US" sz="1800" b="1" dirty="0">
                <a:solidFill>
                  <a:srgbClr val="833430"/>
                </a:solidFill>
              </a:rPr>
              <a:t>OMICs at the center </a:t>
            </a:r>
          </a:p>
          <a:p>
            <a:pPr marL="0" indent="0" algn="ctr">
              <a:buNone/>
            </a:pPr>
            <a:endParaRPr lang="en-US" sz="1800" b="1" dirty="0">
              <a:solidFill>
                <a:srgbClr val="833430"/>
              </a:solidFill>
            </a:endParaRPr>
          </a:p>
          <a:p>
            <a:pPr marL="0" indent="0" algn="ctr">
              <a:buNone/>
            </a:pPr>
            <a:endParaRPr lang="en-US" sz="1800" b="1" dirty="0">
              <a:solidFill>
                <a:srgbClr val="833430"/>
              </a:solidFill>
            </a:endParaRPr>
          </a:p>
          <a:p>
            <a:pPr marL="0" indent="0" algn="ctr">
              <a:buNone/>
            </a:pPr>
            <a:endParaRPr lang="it-IT" sz="1800" b="1" dirty="0">
              <a:solidFill>
                <a:srgbClr val="833430"/>
              </a:solidFill>
            </a:endParaRPr>
          </a:p>
          <a:p>
            <a:endParaRPr lang="it-IT" dirty="0"/>
          </a:p>
        </p:txBody>
      </p:sp>
      <p:grpSp>
        <p:nvGrpSpPr>
          <p:cNvPr id="4" name="Gruppo 3">
            <a:extLst>
              <a:ext uri="{FF2B5EF4-FFF2-40B4-BE49-F238E27FC236}">
                <a16:creationId xmlns:a16="http://schemas.microsoft.com/office/drawing/2014/main" id="{7F27030B-365A-4216-BAE3-CD67C8BE8560}"/>
              </a:ext>
            </a:extLst>
          </p:cNvPr>
          <p:cNvGrpSpPr/>
          <p:nvPr/>
        </p:nvGrpSpPr>
        <p:grpSpPr>
          <a:xfrm>
            <a:off x="1464139" y="293272"/>
            <a:ext cx="7477142" cy="4312232"/>
            <a:chOff x="874565" y="195292"/>
            <a:chExt cx="7477142" cy="4312232"/>
          </a:xfrm>
        </p:grpSpPr>
        <p:sp>
          <p:nvSpPr>
            <p:cNvPr id="5" name="Ovale 4">
              <a:extLst>
                <a:ext uri="{FF2B5EF4-FFF2-40B4-BE49-F238E27FC236}">
                  <a16:creationId xmlns:a16="http://schemas.microsoft.com/office/drawing/2014/main" id="{05678E0F-33CA-4590-B4E3-F41AB14BCDC1}"/>
                </a:ext>
              </a:extLst>
            </p:cNvPr>
            <p:cNvSpPr/>
            <p:nvPr/>
          </p:nvSpPr>
          <p:spPr>
            <a:xfrm>
              <a:off x="3256452" y="1566958"/>
              <a:ext cx="2675965" cy="1653988"/>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Tahoma" panose="020B0604030504040204" pitchFamily="34" charset="0"/>
                  <a:ea typeface="Tahoma" panose="020B0604030504040204" pitchFamily="34" charset="0"/>
                  <a:cs typeface="Tahoma" panose="020B0604030504040204" pitchFamily="34" charset="0"/>
                </a:rPr>
                <a:t>Molecular </a:t>
              </a:r>
              <a:r>
                <a:rPr lang="it-IT" dirty="0" err="1">
                  <a:latin typeface="Tahoma" panose="020B0604030504040204" pitchFamily="34" charset="0"/>
                  <a:ea typeface="Tahoma" panose="020B0604030504040204" pitchFamily="34" charset="0"/>
                  <a:cs typeface="Tahoma" panose="020B0604030504040204" pitchFamily="34" charset="0"/>
                </a:rPr>
                <a:t>Biotechnology</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6" name="Ovale 5">
              <a:extLst>
                <a:ext uri="{FF2B5EF4-FFF2-40B4-BE49-F238E27FC236}">
                  <a16:creationId xmlns:a16="http://schemas.microsoft.com/office/drawing/2014/main" id="{DEE87AC9-2229-4907-889B-81A1C1A1EA1C}"/>
                </a:ext>
              </a:extLst>
            </p:cNvPr>
            <p:cNvSpPr/>
            <p:nvPr/>
          </p:nvSpPr>
          <p:spPr>
            <a:xfrm>
              <a:off x="1530506" y="524810"/>
              <a:ext cx="1694330" cy="954741"/>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Molecular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Biology</a:t>
              </a:r>
              <a:endParaRPr lang="it-IT"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Ovale 6">
              <a:extLst>
                <a:ext uri="{FF2B5EF4-FFF2-40B4-BE49-F238E27FC236}">
                  <a16:creationId xmlns:a16="http://schemas.microsoft.com/office/drawing/2014/main" id="{49517A15-B831-4196-905A-0BD5B149A104}"/>
                </a:ext>
              </a:extLst>
            </p:cNvPr>
            <p:cNvSpPr/>
            <p:nvPr/>
          </p:nvSpPr>
          <p:spPr>
            <a:xfrm>
              <a:off x="3821389" y="195292"/>
              <a:ext cx="1694330" cy="954741"/>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Cell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Biology</a:t>
              </a:r>
              <a:endParaRPr lang="it-IT"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Ovale 7">
              <a:extLst>
                <a:ext uri="{FF2B5EF4-FFF2-40B4-BE49-F238E27FC236}">
                  <a16:creationId xmlns:a16="http://schemas.microsoft.com/office/drawing/2014/main" id="{0AD9A097-7818-4042-AD81-D332B010574E}"/>
                </a:ext>
              </a:extLst>
            </p:cNvPr>
            <p:cNvSpPr/>
            <p:nvPr/>
          </p:nvSpPr>
          <p:spPr>
            <a:xfrm>
              <a:off x="874565" y="2030049"/>
              <a:ext cx="1694330" cy="954741"/>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Chemistry</a:t>
              </a:r>
              <a:endParaRPr lang="it-IT"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e 8">
              <a:extLst>
                <a:ext uri="{FF2B5EF4-FFF2-40B4-BE49-F238E27FC236}">
                  <a16:creationId xmlns:a16="http://schemas.microsoft.com/office/drawing/2014/main" id="{D7A7A357-419D-4A0D-951D-23FFDD2FE20A}"/>
                </a:ext>
              </a:extLst>
            </p:cNvPr>
            <p:cNvSpPr/>
            <p:nvPr/>
          </p:nvSpPr>
          <p:spPr>
            <a:xfrm>
              <a:off x="1853316" y="3552783"/>
              <a:ext cx="1896036" cy="954741"/>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solidFill>
                    <a:schemeClr val="tx1"/>
                  </a:solidFill>
                  <a:latin typeface="Tahoma" panose="020B0604030504040204" pitchFamily="34" charset="0"/>
                  <a:ea typeface="Tahoma" panose="020B0604030504040204" pitchFamily="34" charset="0"/>
                  <a:cs typeface="Tahoma" panose="020B0604030504040204" pitchFamily="34" charset="0"/>
                </a:rPr>
                <a:t>Biochemistry</a:t>
              </a:r>
              <a:endParaRPr lang="it-IT"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Ovale 9">
              <a:extLst>
                <a:ext uri="{FF2B5EF4-FFF2-40B4-BE49-F238E27FC236}">
                  <a16:creationId xmlns:a16="http://schemas.microsoft.com/office/drawing/2014/main" id="{25267A2C-09BC-4D97-848C-FF64ABA4CC09}"/>
                </a:ext>
              </a:extLst>
            </p:cNvPr>
            <p:cNvSpPr/>
            <p:nvPr/>
          </p:nvSpPr>
          <p:spPr>
            <a:xfrm>
              <a:off x="5827209" y="738319"/>
              <a:ext cx="1947778" cy="1048062"/>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solidFill>
                    <a:schemeClr val="tx1"/>
                  </a:solidFill>
                  <a:latin typeface="Tahoma" panose="020B0604030504040204" pitchFamily="34" charset="0"/>
                  <a:ea typeface="Tahoma" panose="020B0604030504040204" pitchFamily="34" charset="0"/>
                  <a:cs typeface="Tahoma" panose="020B0604030504040204" pitchFamily="34" charset="0"/>
                </a:rPr>
                <a:t>Immunology</a:t>
              </a:r>
              <a:endParaRPr lang="it-IT"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e 10">
              <a:extLst>
                <a:ext uri="{FF2B5EF4-FFF2-40B4-BE49-F238E27FC236}">
                  <a16:creationId xmlns:a16="http://schemas.microsoft.com/office/drawing/2014/main" id="{B52EA003-50C7-4E03-9EBB-04C33BE6E18B}"/>
                </a:ext>
              </a:extLst>
            </p:cNvPr>
            <p:cNvSpPr/>
            <p:nvPr/>
          </p:nvSpPr>
          <p:spPr>
            <a:xfrm>
              <a:off x="6403929" y="2264414"/>
              <a:ext cx="1947778" cy="954741"/>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solidFill>
                    <a:schemeClr val="tx1"/>
                  </a:solidFill>
                  <a:latin typeface="Tahoma" panose="020B0604030504040204" pitchFamily="34" charset="0"/>
                  <a:ea typeface="Tahoma" panose="020B0604030504040204" pitchFamily="34" charset="0"/>
                  <a:cs typeface="Tahoma" panose="020B0604030504040204" pitchFamily="34" charset="0"/>
                </a:rPr>
                <a:t>Microbiology</a:t>
              </a:r>
              <a:endParaRPr lang="it-IT"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Ovale 11">
              <a:extLst>
                <a:ext uri="{FF2B5EF4-FFF2-40B4-BE49-F238E27FC236}">
                  <a16:creationId xmlns:a16="http://schemas.microsoft.com/office/drawing/2014/main" id="{603D61C3-A61B-4F14-8117-707DB5D690C2}"/>
                </a:ext>
              </a:extLst>
            </p:cNvPr>
            <p:cNvSpPr/>
            <p:nvPr/>
          </p:nvSpPr>
          <p:spPr>
            <a:xfrm>
              <a:off x="5362430" y="3496856"/>
              <a:ext cx="2082998" cy="954741"/>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solidFill>
                    <a:schemeClr val="tx1"/>
                  </a:solidFill>
                  <a:latin typeface="Tahoma" panose="020B0604030504040204" pitchFamily="34" charset="0"/>
                  <a:ea typeface="Tahoma" panose="020B0604030504040204" pitchFamily="34" charset="0"/>
                  <a:cs typeface="Tahoma" panose="020B0604030504040204" pitchFamily="34" charset="0"/>
                </a:rPr>
                <a:t>Bioinformatics</a:t>
              </a:r>
              <a:endParaRPr lang="it-IT"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Connettore 2 12">
              <a:extLst>
                <a:ext uri="{FF2B5EF4-FFF2-40B4-BE49-F238E27FC236}">
                  <a16:creationId xmlns:a16="http://schemas.microsoft.com/office/drawing/2014/main" id="{666513A7-D565-422B-85A5-48094BB6BE95}"/>
                </a:ext>
              </a:extLst>
            </p:cNvPr>
            <p:cNvCxnSpPr>
              <a:cxnSpLocks/>
              <a:stCxn id="9" idx="0"/>
              <a:endCxn id="5" idx="3"/>
            </p:cNvCxnSpPr>
            <p:nvPr/>
          </p:nvCxnSpPr>
          <p:spPr>
            <a:xfrm flipV="1">
              <a:off x="2801334" y="2978725"/>
              <a:ext cx="847004" cy="574058"/>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CF112A0C-66C6-423C-8035-44F4E4AB7E2D}"/>
                </a:ext>
              </a:extLst>
            </p:cNvPr>
            <p:cNvCxnSpPr/>
            <p:nvPr/>
          </p:nvCxnSpPr>
          <p:spPr>
            <a:xfrm flipV="1">
              <a:off x="2568895" y="2431011"/>
              <a:ext cx="687557" cy="113468"/>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4752CAA6-5573-4770-A40F-F8FC1B8A5145}"/>
                </a:ext>
              </a:extLst>
            </p:cNvPr>
            <p:cNvCxnSpPr>
              <a:cxnSpLocks/>
              <a:stCxn id="12" idx="0"/>
              <a:endCxn id="5" idx="5"/>
            </p:cNvCxnSpPr>
            <p:nvPr/>
          </p:nvCxnSpPr>
          <p:spPr>
            <a:xfrm flipH="1" flipV="1">
              <a:off x="5540531" y="2978725"/>
              <a:ext cx="863398" cy="518131"/>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E67DDF8C-230D-4292-95E7-0B5F36C63DA4}"/>
                </a:ext>
              </a:extLst>
            </p:cNvPr>
            <p:cNvCxnSpPr>
              <a:cxnSpLocks/>
              <a:stCxn id="11" idx="2"/>
              <a:endCxn id="5" idx="6"/>
            </p:cNvCxnSpPr>
            <p:nvPr/>
          </p:nvCxnSpPr>
          <p:spPr>
            <a:xfrm flipH="1" flipV="1">
              <a:off x="5932417" y="2393952"/>
              <a:ext cx="471512" cy="347833"/>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271D8261-C312-4E15-975A-4049174218B1}"/>
                </a:ext>
              </a:extLst>
            </p:cNvPr>
            <p:cNvCxnSpPr>
              <a:cxnSpLocks/>
              <a:stCxn id="10" idx="3"/>
              <a:endCxn id="5" idx="7"/>
            </p:cNvCxnSpPr>
            <p:nvPr/>
          </p:nvCxnSpPr>
          <p:spPr>
            <a:xfrm flipH="1">
              <a:off x="5540531" y="1632896"/>
              <a:ext cx="571923" cy="176283"/>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882D5066-3819-4AFE-8568-137FCEA7812D}"/>
                </a:ext>
              </a:extLst>
            </p:cNvPr>
            <p:cNvCxnSpPr>
              <a:cxnSpLocks/>
              <a:stCxn id="7" idx="4"/>
              <a:endCxn id="5" idx="0"/>
            </p:cNvCxnSpPr>
            <p:nvPr/>
          </p:nvCxnSpPr>
          <p:spPr>
            <a:xfrm flipH="1">
              <a:off x="4594435" y="1150033"/>
              <a:ext cx="74119" cy="416925"/>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C735894F-E667-427A-8BFA-23DDD96BE63F}"/>
                </a:ext>
              </a:extLst>
            </p:cNvPr>
            <p:cNvCxnSpPr>
              <a:cxnSpLocks/>
              <a:stCxn id="6" idx="5"/>
              <a:endCxn id="5" idx="1"/>
            </p:cNvCxnSpPr>
            <p:nvPr/>
          </p:nvCxnSpPr>
          <p:spPr>
            <a:xfrm>
              <a:off x="2976707" y="1339732"/>
              <a:ext cx="671631" cy="469447"/>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ttangolo 19">
            <a:extLst>
              <a:ext uri="{FF2B5EF4-FFF2-40B4-BE49-F238E27FC236}">
                <a16:creationId xmlns:a16="http://schemas.microsoft.com/office/drawing/2014/main" id="{1B0FE5EB-8C97-4B68-800C-7888EC2789E3}"/>
              </a:ext>
            </a:extLst>
          </p:cNvPr>
          <p:cNvSpPr/>
          <p:nvPr/>
        </p:nvSpPr>
        <p:spPr>
          <a:xfrm>
            <a:off x="3666931" y="5018564"/>
            <a:ext cx="2675966" cy="14240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56AC90"/>
              </a:solidFill>
            </a:endParaRPr>
          </a:p>
        </p:txBody>
      </p:sp>
      <p:sp>
        <p:nvSpPr>
          <p:cNvPr id="21" name="Freccia in giù 20">
            <a:extLst>
              <a:ext uri="{FF2B5EF4-FFF2-40B4-BE49-F238E27FC236}">
                <a16:creationId xmlns:a16="http://schemas.microsoft.com/office/drawing/2014/main" id="{9BAB72B8-9F3D-4516-8482-29082649D698}"/>
              </a:ext>
            </a:extLst>
          </p:cNvPr>
          <p:cNvSpPr/>
          <p:nvPr/>
        </p:nvSpPr>
        <p:spPr>
          <a:xfrm rot="2364430">
            <a:off x="4639726" y="4300681"/>
            <a:ext cx="416859" cy="609646"/>
          </a:xfrm>
          <a:prstGeom prst="down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833430"/>
              </a:solidFill>
            </a:endParaRPr>
          </a:p>
        </p:txBody>
      </p:sp>
      <p:sp>
        <p:nvSpPr>
          <p:cNvPr id="22" name="Freccia in giù 21">
            <a:extLst>
              <a:ext uri="{FF2B5EF4-FFF2-40B4-BE49-F238E27FC236}">
                <a16:creationId xmlns:a16="http://schemas.microsoft.com/office/drawing/2014/main" id="{6048200A-650F-45FD-8EA2-005443D9FEB4}"/>
              </a:ext>
            </a:extLst>
          </p:cNvPr>
          <p:cNvSpPr/>
          <p:nvPr/>
        </p:nvSpPr>
        <p:spPr>
          <a:xfrm rot="18615381">
            <a:off x="8365534" y="4288886"/>
            <a:ext cx="416859" cy="609646"/>
          </a:xfrm>
          <a:prstGeom prst="down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833430"/>
              </a:solidFill>
            </a:endParaRPr>
          </a:p>
        </p:txBody>
      </p:sp>
      <p:sp>
        <p:nvSpPr>
          <p:cNvPr id="23" name="Freccia in giù 22">
            <a:extLst>
              <a:ext uri="{FF2B5EF4-FFF2-40B4-BE49-F238E27FC236}">
                <a16:creationId xmlns:a16="http://schemas.microsoft.com/office/drawing/2014/main" id="{B3A90F5B-3996-43A2-B948-8E8104A75068}"/>
              </a:ext>
            </a:extLst>
          </p:cNvPr>
          <p:cNvSpPr/>
          <p:nvPr/>
        </p:nvSpPr>
        <p:spPr>
          <a:xfrm rot="16200000">
            <a:off x="6689315" y="5251905"/>
            <a:ext cx="416859" cy="609646"/>
          </a:xfrm>
          <a:prstGeom prst="down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56AC90"/>
              </a:solidFill>
            </a:endParaRPr>
          </a:p>
        </p:txBody>
      </p:sp>
      <p:sp>
        <p:nvSpPr>
          <p:cNvPr id="24" name="Rettangolo 23">
            <a:extLst>
              <a:ext uri="{FF2B5EF4-FFF2-40B4-BE49-F238E27FC236}">
                <a16:creationId xmlns:a16="http://schemas.microsoft.com/office/drawing/2014/main" id="{9B1650B1-8E0F-4DFD-AE23-5C252C54D603}"/>
              </a:ext>
            </a:extLst>
          </p:cNvPr>
          <p:cNvSpPr/>
          <p:nvPr/>
        </p:nvSpPr>
        <p:spPr>
          <a:xfrm>
            <a:off x="7452592" y="5037284"/>
            <a:ext cx="4478646" cy="145596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56AC90"/>
              </a:solidFill>
            </a:endParaRPr>
          </a:p>
        </p:txBody>
      </p:sp>
      <p:sp>
        <p:nvSpPr>
          <p:cNvPr id="25" name="Segnaposto contenuto 2">
            <a:extLst>
              <a:ext uri="{FF2B5EF4-FFF2-40B4-BE49-F238E27FC236}">
                <a16:creationId xmlns:a16="http://schemas.microsoft.com/office/drawing/2014/main" id="{262BB3BA-D182-41F1-899D-25086FCE9DCD}"/>
              </a:ext>
            </a:extLst>
          </p:cNvPr>
          <p:cNvSpPr txBox="1">
            <a:spLocks/>
          </p:cNvSpPr>
          <p:nvPr/>
        </p:nvSpPr>
        <p:spPr>
          <a:xfrm>
            <a:off x="7551000" y="5155995"/>
            <a:ext cx="4215995" cy="120212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b="1" dirty="0">
                <a:solidFill>
                  <a:srgbClr val="833430"/>
                </a:solidFill>
              </a:rPr>
              <a:t>Creating new diagnostics tools</a:t>
            </a:r>
          </a:p>
          <a:p>
            <a:pPr marL="285750" indent="-285750"/>
            <a:r>
              <a:rPr lang="en-US" sz="2000" b="1" dirty="0">
                <a:solidFill>
                  <a:srgbClr val="833430"/>
                </a:solidFill>
              </a:rPr>
              <a:t>Identifying new therapeutic targets</a:t>
            </a:r>
          </a:p>
          <a:p>
            <a:pPr marL="285750" indent="-285750"/>
            <a:r>
              <a:rPr lang="en-US" sz="2000" b="1" dirty="0">
                <a:solidFill>
                  <a:srgbClr val="833430"/>
                </a:solidFill>
              </a:rPr>
              <a:t>Developing innovative therapeutic </a:t>
            </a:r>
            <a:endParaRPr lang="it-IT" sz="2000" dirty="0">
              <a:solidFill>
                <a:srgbClr val="833430"/>
              </a:solidFill>
            </a:endParaRPr>
          </a:p>
          <a:p>
            <a:endParaRPr lang="it-IT" dirty="0"/>
          </a:p>
        </p:txBody>
      </p:sp>
    </p:spTree>
    <p:extLst>
      <p:ext uri="{BB962C8B-B14F-4D97-AF65-F5344CB8AC3E}">
        <p14:creationId xmlns:p14="http://schemas.microsoft.com/office/powerpoint/2010/main" val="367446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26"/>
          <p:cNvSpPr/>
          <p:nvPr/>
        </p:nvSpPr>
        <p:spPr>
          <a:xfrm>
            <a:off x="78297" y="445875"/>
            <a:ext cx="9577431" cy="4401205"/>
          </a:xfrm>
          <a:prstGeom prst="rect">
            <a:avLst/>
          </a:prstGeom>
        </p:spPr>
        <p:txBody>
          <a:bodyPr wrap="square">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In general, three "drivers" to keep in mind for your career: </a:t>
            </a:r>
          </a:p>
          <a:p>
            <a:r>
              <a:rPr lang="en-US" sz="2800" dirty="0">
                <a:latin typeface="Tahoma" panose="020B0604030504040204" pitchFamily="34" charset="0"/>
                <a:ea typeface="Tahoma" panose="020B0604030504040204" pitchFamily="34" charset="0"/>
                <a:cs typeface="Tahoma" panose="020B0604030504040204" pitchFamily="34" charset="0"/>
              </a:rPr>
              <a:t>knowledge of the English language, </a:t>
            </a:r>
          </a:p>
          <a:p>
            <a:r>
              <a:rPr lang="en-US" sz="2800" dirty="0">
                <a:latin typeface="Tahoma" panose="020B0604030504040204" pitchFamily="34" charset="0"/>
                <a:ea typeface="Tahoma" panose="020B0604030504040204" pitchFamily="34" charset="0"/>
                <a:cs typeface="Tahoma" panose="020B0604030504040204" pitchFamily="34" charset="0"/>
              </a:rPr>
              <a:t>bioinformatics,</a:t>
            </a:r>
          </a:p>
          <a:p>
            <a:r>
              <a:rPr lang="en-US" sz="2800" dirty="0">
                <a:latin typeface="Tahoma" panose="020B0604030504040204" pitchFamily="34" charset="0"/>
                <a:ea typeface="Tahoma" panose="020B0604030504040204" pitchFamily="34" charset="0"/>
                <a:cs typeface="Tahoma" panose="020B0604030504040204" pitchFamily="34" charset="0"/>
              </a:rPr>
              <a:t>sustainability.</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Our CdS digital is in English, strongly supported by bioinformatics skills and sustainability has been placed at the center of the new "Biotechnology in and towards environmental sustainability” course.</a:t>
            </a: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048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E7A62-DF15-4438-8781-24C42009BD0A}"/>
              </a:ext>
            </a:extLst>
          </p:cNvPr>
          <p:cNvSpPr>
            <a:spLocks noGrp="1"/>
          </p:cNvSpPr>
          <p:nvPr>
            <p:ph type="title"/>
          </p:nvPr>
        </p:nvSpPr>
        <p:spPr/>
        <p:txBody>
          <a:bodyPr/>
          <a:lstStyle/>
          <a:p>
            <a:pPr algn="ctr"/>
            <a:r>
              <a:rPr lang="it-IT" b="1" i="1" dirty="0"/>
              <a:t>Curricula</a:t>
            </a:r>
            <a:endParaRPr lang="it-IT" b="1" dirty="0"/>
          </a:p>
        </p:txBody>
      </p:sp>
      <p:sp>
        <p:nvSpPr>
          <p:cNvPr id="3" name="Segnaposto contenuto 2">
            <a:extLst>
              <a:ext uri="{FF2B5EF4-FFF2-40B4-BE49-F238E27FC236}">
                <a16:creationId xmlns:a16="http://schemas.microsoft.com/office/drawing/2014/main" id="{C962CF66-BE1F-4D12-9F0A-1643D60EE776}"/>
              </a:ext>
            </a:extLst>
          </p:cNvPr>
          <p:cNvSpPr>
            <a:spLocks noGrp="1"/>
          </p:cNvSpPr>
          <p:nvPr>
            <p:ph idx="1"/>
          </p:nvPr>
        </p:nvSpPr>
        <p:spPr>
          <a:xfrm>
            <a:off x="1778001" y="3577396"/>
            <a:ext cx="10278533" cy="1756604"/>
          </a:xfrm>
        </p:spPr>
        <p:txBody>
          <a:bodyPr/>
          <a:lstStyle/>
          <a:p>
            <a:pPr marL="0" indent="0">
              <a:buNone/>
            </a:pPr>
            <a:endParaRPr lang="en-US" sz="2400" dirty="0"/>
          </a:p>
          <a:p>
            <a:r>
              <a:rPr lang="en-US" sz="2400" dirty="0"/>
              <a:t>The </a:t>
            </a:r>
            <a:r>
              <a:rPr lang="it-IT" sz="2400" b="1" i="1" dirty="0" err="1"/>
              <a:t>Biomedical</a:t>
            </a:r>
            <a:r>
              <a:rPr lang="it-IT" sz="2400" b="1" i="1" dirty="0"/>
              <a:t> </a:t>
            </a:r>
            <a:r>
              <a:rPr lang="it-IT" sz="2400" b="1" i="1" dirty="0" err="1"/>
              <a:t>Imaging</a:t>
            </a:r>
            <a:r>
              <a:rPr lang="it-IT" sz="2400" b="1" i="1" dirty="0"/>
              <a:t> and </a:t>
            </a:r>
            <a:r>
              <a:rPr lang="it-IT" sz="2400" b="1" i="1" dirty="0" err="1"/>
              <a:t>Drug</a:t>
            </a:r>
            <a:r>
              <a:rPr lang="it-IT" sz="2400" b="1" i="1" dirty="0"/>
              <a:t> Discovery </a:t>
            </a:r>
            <a:r>
              <a:rPr lang="en-US" sz="2400" b="1" i="1" dirty="0"/>
              <a:t>and Drug Discovery</a:t>
            </a:r>
            <a:r>
              <a:rPr lang="en-US" sz="2400" i="1" dirty="0"/>
              <a:t> </a:t>
            </a:r>
            <a:r>
              <a:rPr lang="en-US" sz="2400" dirty="0"/>
              <a:t>Program addresses topics in the field of drug discovery and medical diagnostics and on the latest advances in molecular imaging technology.</a:t>
            </a:r>
            <a:endParaRPr lang="it-IT" sz="2400" dirty="0"/>
          </a:p>
          <a:p>
            <a:endParaRPr lang="it-IT" dirty="0"/>
          </a:p>
        </p:txBody>
      </p:sp>
      <p:sp>
        <p:nvSpPr>
          <p:cNvPr id="4" name="Rettangolo 3">
            <a:extLst>
              <a:ext uri="{FF2B5EF4-FFF2-40B4-BE49-F238E27FC236}">
                <a16:creationId xmlns:a16="http://schemas.microsoft.com/office/drawing/2014/main" id="{D9E09880-FDA4-49A1-95EB-49D8DF12676A}"/>
              </a:ext>
            </a:extLst>
          </p:cNvPr>
          <p:cNvSpPr/>
          <p:nvPr/>
        </p:nvSpPr>
        <p:spPr>
          <a:xfrm>
            <a:off x="4062457" y="6123543"/>
            <a:ext cx="8500533" cy="369332"/>
          </a:xfrm>
          <a:prstGeom prst="rect">
            <a:avLst/>
          </a:prstGeom>
        </p:spPr>
        <p:txBody>
          <a:bodyPr wrap="square">
            <a:spAutoFit/>
          </a:bodyPr>
          <a:lstStyle/>
          <a:p>
            <a:r>
              <a:rPr lang="it-IT" dirty="0">
                <a:hlinkClick r:id="rId2"/>
              </a:rPr>
              <a:t>https://www.molecularbiotechnology.unito.it/do/home.pl/View?doc=Study_Plan.html</a:t>
            </a:r>
            <a:endParaRPr lang="it-IT" dirty="0"/>
          </a:p>
        </p:txBody>
      </p:sp>
      <p:sp>
        <p:nvSpPr>
          <p:cNvPr id="5" name="Segnaposto contenuto 2">
            <a:extLst>
              <a:ext uri="{FF2B5EF4-FFF2-40B4-BE49-F238E27FC236}">
                <a16:creationId xmlns:a16="http://schemas.microsoft.com/office/drawing/2014/main" id="{9C17680B-C6CD-4F4F-BCE8-65C691B4AA53}"/>
              </a:ext>
            </a:extLst>
          </p:cNvPr>
          <p:cNvSpPr txBox="1">
            <a:spLocks/>
          </p:cNvSpPr>
          <p:nvPr/>
        </p:nvSpPr>
        <p:spPr>
          <a:xfrm>
            <a:off x="0" y="2127452"/>
            <a:ext cx="10278533" cy="175660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The</a:t>
            </a:r>
            <a:r>
              <a:rPr lang="en-US" sz="2400" b="1" i="1" dirty="0" err="1"/>
              <a:t>Translational</a:t>
            </a:r>
            <a:r>
              <a:rPr lang="en-US" sz="2400" b="1" i="1" dirty="0"/>
              <a:t> Biotechnology </a:t>
            </a:r>
            <a:r>
              <a:rPr lang="en-US" sz="2400" dirty="0"/>
              <a:t>Program focuses on the latest advances in </a:t>
            </a:r>
            <a:r>
              <a:rPr lang="en-US" sz="2400" b="1" dirty="0"/>
              <a:t>genetic engineering </a:t>
            </a:r>
            <a:r>
              <a:rPr lang="en-US" sz="2400" dirty="0"/>
              <a:t>(CRISP-Cas9) and in </a:t>
            </a:r>
            <a:r>
              <a:rPr lang="en-US" sz="2400" b="1" dirty="0" err="1"/>
              <a:t>omics</a:t>
            </a:r>
            <a:r>
              <a:rPr lang="en-US" sz="2400" dirty="0"/>
              <a:t>, including genomics, </a:t>
            </a:r>
            <a:r>
              <a:rPr lang="en-US" sz="2400" dirty="0" err="1"/>
              <a:t>transcriptomics</a:t>
            </a:r>
            <a:r>
              <a:rPr lang="en-US" sz="2400" dirty="0"/>
              <a:t>, metabolomics, proteomics, in the biomedicine field with specific reference to technological aspects including next-generation sequencing, high-throughput screening, gene and cell therapy.</a:t>
            </a:r>
          </a:p>
          <a:p>
            <a:endParaRPr lang="en-US" sz="2400" dirty="0"/>
          </a:p>
          <a:p>
            <a:pPr marL="0" indent="0">
              <a:buNone/>
            </a:pPr>
            <a:endParaRPr lang="it-IT" sz="2400" dirty="0"/>
          </a:p>
          <a:p>
            <a:endParaRPr lang="it-IT" dirty="0"/>
          </a:p>
        </p:txBody>
      </p:sp>
    </p:spTree>
    <p:extLst>
      <p:ext uri="{BB962C8B-B14F-4D97-AF65-F5344CB8AC3E}">
        <p14:creationId xmlns:p14="http://schemas.microsoft.com/office/powerpoint/2010/main" val="31765937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998</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Calibri Light</vt:lpstr>
      <vt:lpstr>Tahoma</vt:lpstr>
      <vt:lpstr>Tema di Office</vt:lpstr>
      <vt:lpstr>Online open Day</vt:lpstr>
      <vt:lpstr>Master Program in  Molecular Biotechnology </vt:lpstr>
      <vt:lpstr>Master Program in  Molecular Biotechnology</vt:lpstr>
      <vt:lpstr>Presentazione standard di PowerPoint</vt:lpstr>
      <vt:lpstr>Presentazione standard di PowerPoint</vt:lpstr>
      <vt:lpstr>Master Program in  Molecular Biotechnology</vt:lpstr>
      <vt:lpstr>Presentazione standard di PowerPoint</vt:lpstr>
      <vt:lpstr>Presentazione standard di PowerPoint</vt:lpstr>
      <vt:lpstr>Curricula</vt:lpstr>
      <vt:lpstr>Presentazione standard di PowerPoint</vt:lpstr>
      <vt:lpstr>ECTS distribution</vt:lpstr>
      <vt:lpstr>Presentazione standard di PowerPoint</vt:lpstr>
      <vt:lpstr>Presentazione standard di PowerPoint</vt:lpstr>
      <vt:lpstr>Presentazione standard di PowerPoint</vt:lpstr>
      <vt:lpstr>Presentazione standard di PowerPoint</vt:lpstr>
      <vt:lpstr>Lessons are held at Molecular Biotechnology Center (MBC)</vt:lpstr>
      <vt:lpstr>Presentazione standard di PowerPoint</vt:lpstr>
      <vt:lpstr>Experimental thesis</vt:lpstr>
      <vt:lpstr>International mobility</vt:lpstr>
      <vt:lpstr>Admission</vt:lpstr>
      <vt:lpstr>Job opportunities</vt:lpstr>
      <vt:lpstr>Contacts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Lucia Iannicella</cp:lastModifiedBy>
  <cp:revision>30</cp:revision>
  <dcterms:created xsi:type="dcterms:W3CDTF">2023-01-09T16:45:04Z</dcterms:created>
  <dcterms:modified xsi:type="dcterms:W3CDTF">2023-09-01T12:34:09Z</dcterms:modified>
</cp:coreProperties>
</file>